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1"/>
  </p:notesMasterIdLst>
  <p:sldIdLst>
    <p:sldId id="336" r:id="rId2"/>
    <p:sldId id="558" r:id="rId3"/>
    <p:sldId id="571" r:id="rId4"/>
    <p:sldId id="492" r:id="rId5"/>
    <p:sldId id="483" r:id="rId6"/>
    <p:sldId id="572" r:id="rId7"/>
    <p:sldId id="484" r:id="rId8"/>
    <p:sldId id="486" r:id="rId9"/>
    <p:sldId id="478" r:id="rId10"/>
    <p:sldId id="573" r:id="rId11"/>
    <p:sldId id="507" r:id="rId12"/>
    <p:sldId id="568" r:id="rId13"/>
    <p:sldId id="477" r:id="rId14"/>
    <p:sldId id="494" r:id="rId15"/>
    <p:sldId id="493" r:id="rId16"/>
    <p:sldId id="481" r:id="rId17"/>
    <p:sldId id="490" r:id="rId18"/>
    <p:sldId id="495" r:id="rId19"/>
    <p:sldId id="559" r:id="rId20"/>
    <p:sldId id="560" r:id="rId21"/>
    <p:sldId id="566" r:id="rId22"/>
    <p:sldId id="561" r:id="rId23"/>
    <p:sldId id="569" r:id="rId24"/>
    <p:sldId id="567" r:id="rId25"/>
    <p:sldId id="562" r:id="rId26"/>
    <p:sldId id="563" r:id="rId27"/>
    <p:sldId id="574" r:id="rId28"/>
    <p:sldId id="565" r:id="rId29"/>
    <p:sldId id="515" r:id="rId30"/>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5C8E3A"/>
    <a:srgbClr val="660033"/>
    <a:srgbClr val="6666FF"/>
    <a:srgbClr val="FF0066"/>
    <a:srgbClr val="F563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79380" autoAdjust="0"/>
  </p:normalViewPr>
  <p:slideViewPr>
    <p:cSldViewPr snapToGrid="0">
      <p:cViewPr varScale="1">
        <p:scale>
          <a:sx n="50" d="100"/>
          <a:sy n="50" d="100"/>
        </p:scale>
        <p:origin x="1071" y="35"/>
      </p:cViewPr>
      <p:guideLst/>
    </p:cSldViewPr>
  </p:slideViewPr>
  <p:notesTextViewPr>
    <p:cViewPr>
      <p:scale>
        <a:sx n="1" d="1"/>
        <a:sy n="1" d="1"/>
      </p:scale>
      <p:origin x="0" y="0"/>
    </p:cViewPr>
  </p:notesTextViewPr>
  <p:sorterViewPr>
    <p:cViewPr varScale="1">
      <p:scale>
        <a:sx n="100" d="100"/>
        <a:sy n="100" d="100"/>
      </p:scale>
      <p:origin x="0" y="-116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B6DC6C-B295-4BDB-9CBA-0E798B1354C8}" type="doc">
      <dgm:prSet loTypeId="urn:microsoft.com/office/officeart/2005/8/layout/process1" loCatId="process" qsTypeId="urn:microsoft.com/office/officeart/2005/8/quickstyle/simple1" qsCatId="simple" csTypeId="urn:microsoft.com/office/officeart/2005/8/colors/accent1_2" csCatId="accent1" phldr="1"/>
      <dgm:spPr/>
    </dgm:pt>
    <dgm:pt modelId="{1715CA3D-B24A-482D-B2A5-CFE5B3DEA904}">
      <dgm:prSet phldrT="[Texto]" custT="1"/>
      <dgm:spPr>
        <a:solidFill>
          <a:schemeClr val="accent5">
            <a:lumMod val="75000"/>
          </a:schemeClr>
        </a:solidFill>
      </dgm:spPr>
      <dgm:t>
        <a:bodyPr/>
        <a:lstStyle/>
        <a:p>
          <a:r>
            <a:rPr lang="es-ES" sz="2400" dirty="0">
              <a:latin typeface="EHUSans" panose="02000503050000020004" pitchFamily="50"/>
            </a:rPr>
            <a:t>1. EL PUNTO DE PARTIDA</a:t>
          </a:r>
        </a:p>
      </dgm:t>
    </dgm:pt>
    <dgm:pt modelId="{38E395F2-6454-4873-904E-05CEAC0EC0BE}" type="parTrans" cxnId="{AE288242-E4A3-4380-A24C-B5E3F81EDF22}">
      <dgm:prSet/>
      <dgm:spPr/>
      <dgm:t>
        <a:bodyPr/>
        <a:lstStyle/>
        <a:p>
          <a:endParaRPr lang="es-ES" sz="2400">
            <a:latin typeface="EHUSans" panose="02000503050000020004" pitchFamily="50"/>
          </a:endParaRPr>
        </a:p>
      </dgm:t>
    </dgm:pt>
    <dgm:pt modelId="{FFE6963F-9A53-4AED-A14C-A5CA2E216A17}" type="sibTrans" cxnId="{AE288242-E4A3-4380-A24C-B5E3F81EDF22}">
      <dgm:prSet custT="1"/>
      <dgm:spPr>
        <a:solidFill>
          <a:schemeClr val="bg1">
            <a:lumMod val="75000"/>
          </a:schemeClr>
        </a:solidFill>
      </dgm:spPr>
      <dgm:t>
        <a:bodyPr/>
        <a:lstStyle/>
        <a:p>
          <a:endParaRPr lang="es-ES" sz="2400">
            <a:latin typeface="EHUSans" panose="02000503050000020004" pitchFamily="50"/>
          </a:endParaRPr>
        </a:p>
      </dgm:t>
    </dgm:pt>
    <dgm:pt modelId="{59C81DED-397E-42A9-93F2-D35E194EB0D5}">
      <dgm:prSet phldrT="[Texto]" custT="1"/>
      <dgm:spPr>
        <a:solidFill>
          <a:srgbClr val="4472C4">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83820" tIns="83820" rIns="83820" bIns="83820" numCol="1" spcCol="1270" anchor="ctr" anchorCtr="0"/>
        <a:lstStyle/>
        <a:p>
          <a:pPr marL="0" lvl="0" indent="0" algn="ctr" defTabSz="977900">
            <a:lnSpc>
              <a:spcPct val="90000"/>
            </a:lnSpc>
            <a:spcBef>
              <a:spcPct val="0"/>
            </a:spcBef>
            <a:spcAft>
              <a:spcPct val="35000"/>
            </a:spcAft>
            <a:buNone/>
          </a:pPr>
          <a:r>
            <a:rPr lang="es-ES" sz="2400" kern="1200" dirty="0">
              <a:solidFill>
                <a:prstClr val="white"/>
              </a:solidFill>
              <a:latin typeface="EHUSans" panose="02000503050000020004" pitchFamily="50"/>
              <a:ea typeface="+mn-ea"/>
              <a:cs typeface="+mn-cs"/>
            </a:rPr>
            <a:t>2. EL DESTINO</a:t>
          </a:r>
        </a:p>
      </dgm:t>
    </dgm:pt>
    <dgm:pt modelId="{B4549CC4-0DDD-4BCB-A858-FBD7C04853CA}" type="parTrans" cxnId="{09BE4070-0E24-49A4-972C-8D146DB5B7BE}">
      <dgm:prSet/>
      <dgm:spPr/>
      <dgm:t>
        <a:bodyPr/>
        <a:lstStyle/>
        <a:p>
          <a:endParaRPr lang="es-ES" sz="2400">
            <a:latin typeface="EHUSans" panose="02000503050000020004" pitchFamily="50"/>
          </a:endParaRPr>
        </a:p>
      </dgm:t>
    </dgm:pt>
    <dgm:pt modelId="{1D41191B-12E8-4B7F-B4A8-6914725E739B}" type="sibTrans" cxnId="{09BE4070-0E24-49A4-972C-8D146DB5B7BE}">
      <dgm:prSet custT="1"/>
      <dgm:spPr>
        <a:solidFill>
          <a:prstClr val="white">
            <a:lumMod val="75000"/>
          </a:prstClr>
        </a:solidFill>
        <a:ln>
          <a:noFill/>
        </a:ln>
        <a:effectLst/>
      </dgm:spPr>
      <dgm:t>
        <a:bodyPr spcFirstLastPara="0" vert="horz" wrap="square" lIns="0" tIns="0" rIns="0" bIns="0" numCol="1" spcCol="1270" anchor="ctr" anchorCtr="0"/>
        <a:lstStyle/>
        <a:p>
          <a:pPr marL="0" lvl="0" indent="0" algn="ctr" defTabSz="889000">
            <a:lnSpc>
              <a:spcPct val="90000"/>
            </a:lnSpc>
            <a:spcBef>
              <a:spcPct val="0"/>
            </a:spcBef>
            <a:spcAft>
              <a:spcPct val="35000"/>
            </a:spcAft>
            <a:buNone/>
          </a:pPr>
          <a:endParaRPr lang="es-ES" sz="2400" kern="1200">
            <a:solidFill>
              <a:prstClr val="white"/>
            </a:solidFill>
            <a:latin typeface="EHUSans" panose="02000503050000020004" pitchFamily="50"/>
            <a:ea typeface="+mn-ea"/>
            <a:cs typeface="+mn-cs"/>
          </a:endParaRPr>
        </a:p>
      </dgm:t>
    </dgm:pt>
    <dgm:pt modelId="{851B7F97-E19C-49AB-A4C0-AC2359064B8F}">
      <dgm:prSet phldrT="[Texto]" custT="1"/>
      <dgm:spPr>
        <a:solidFill>
          <a:srgbClr val="4472C4">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83820" tIns="83820" rIns="83820" bIns="83820" numCol="1" spcCol="1270" anchor="ctr" anchorCtr="0"/>
        <a:lstStyle/>
        <a:p>
          <a:pPr marL="0" lvl="0" indent="0" algn="ctr" defTabSz="977900">
            <a:lnSpc>
              <a:spcPct val="90000"/>
            </a:lnSpc>
            <a:spcBef>
              <a:spcPct val="0"/>
            </a:spcBef>
            <a:spcAft>
              <a:spcPct val="35000"/>
            </a:spcAft>
            <a:buNone/>
          </a:pPr>
          <a:r>
            <a:rPr lang="es-ES" sz="2400" kern="1200" dirty="0">
              <a:solidFill>
                <a:prstClr val="white"/>
              </a:solidFill>
              <a:latin typeface="EHUSans" panose="02000503050000020004" pitchFamily="50"/>
              <a:ea typeface="+mn-ea"/>
              <a:cs typeface="+mn-cs"/>
            </a:rPr>
            <a:t>3. LA RUTA</a:t>
          </a:r>
        </a:p>
      </dgm:t>
    </dgm:pt>
    <dgm:pt modelId="{B884EDD3-3182-4BE5-973F-49145E13CFA1}" type="parTrans" cxnId="{55D08C86-1A85-4D1E-81C1-5179C38D6DF6}">
      <dgm:prSet/>
      <dgm:spPr/>
      <dgm:t>
        <a:bodyPr/>
        <a:lstStyle/>
        <a:p>
          <a:endParaRPr lang="es-ES" sz="2400">
            <a:latin typeface="EHUSans" panose="02000503050000020004" pitchFamily="50"/>
          </a:endParaRPr>
        </a:p>
      </dgm:t>
    </dgm:pt>
    <dgm:pt modelId="{C49EA773-EB52-4EED-84EA-CCB3015D3F2E}" type="sibTrans" cxnId="{55D08C86-1A85-4D1E-81C1-5179C38D6DF6}">
      <dgm:prSet custT="1"/>
      <dgm:spPr>
        <a:solidFill>
          <a:prstClr val="white">
            <a:lumMod val="75000"/>
          </a:prstClr>
        </a:solidFill>
        <a:ln>
          <a:noFill/>
        </a:ln>
        <a:effectLst/>
      </dgm:spPr>
      <dgm:t>
        <a:bodyPr spcFirstLastPara="0" vert="horz" wrap="square" lIns="0" tIns="0" rIns="0" bIns="0" numCol="1" spcCol="1270" anchor="ctr" anchorCtr="0"/>
        <a:lstStyle/>
        <a:p>
          <a:pPr marL="0" lvl="0" indent="0" algn="ctr" defTabSz="889000">
            <a:lnSpc>
              <a:spcPct val="90000"/>
            </a:lnSpc>
            <a:spcBef>
              <a:spcPct val="0"/>
            </a:spcBef>
            <a:spcAft>
              <a:spcPct val="35000"/>
            </a:spcAft>
            <a:buNone/>
          </a:pPr>
          <a:endParaRPr lang="es-ES" sz="2400" kern="1200">
            <a:solidFill>
              <a:prstClr val="white"/>
            </a:solidFill>
            <a:latin typeface="EHUSans" panose="02000503050000020004" pitchFamily="50"/>
            <a:ea typeface="+mn-ea"/>
            <a:cs typeface="+mn-cs"/>
          </a:endParaRPr>
        </a:p>
      </dgm:t>
    </dgm:pt>
    <dgm:pt modelId="{30BBF1A7-4244-4C78-8B0C-433EEC64CE97}">
      <dgm:prSet custT="1"/>
      <dgm:spPr>
        <a:solidFill>
          <a:srgbClr val="4472C4">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83820" tIns="83820" rIns="83820" bIns="83820" numCol="1" spcCol="1270" anchor="ctr" anchorCtr="0"/>
        <a:lstStyle/>
        <a:p>
          <a:pPr marL="0" lvl="0" indent="0" algn="ctr" defTabSz="977900">
            <a:lnSpc>
              <a:spcPct val="90000"/>
            </a:lnSpc>
            <a:spcBef>
              <a:spcPct val="0"/>
            </a:spcBef>
            <a:spcAft>
              <a:spcPct val="35000"/>
            </a:spcAft>
            <a:buNone/>
          </a:pPr>
          <a:r>
            <a:rPr lang="es-ES" sz="2400" kern="1200" dirty="0">
              <a:solidFill>
                <a:prstClr val="white"/>
              </a:solidFill>
              <a:latin typeface="EHUSans" panose="02000503050000020004" pitchFamily="50"/>
              <a:ea typeface="+mn-ea"/>
              <a:cs typeface="+mn-cs"/>
            </a:rPr>
            <a:t>4. </a:t>
          </a:r>
          <a:r>
            <a:rPr lang="es-ES" sz="2400" kern="1200" dirty="0" smtClean="0">
              <a:solidFill>
                <a:prstClr val="white"/>
              </a:solidFill>
              <a:latin typeface="EHUSans" panose="02000503050000020004" pitchFamily="50"/>
              <a:ea typeface="+mn-ea"/>
              <a:cs typeface="+mn-cs"/>
            </a:rPr>
            <a:t>LA EVIDENCIA</a:t>
          </a:r>
          <a:endParaRPr lang="es-ES" sz="2400" kern="1200" dirty="0">
            <a:solidFill>
              <a:prstClr val="white"/>
            </a:solidFill>
            <a:latin typeface="EHUSans" panose="02000503050000020004" pitchFamily="50"/>
            <a:ea typeface="+mn-ea"/>
            <a:cs typeface="+mn-cs"/>
          </a:endParaRPr>
        </a:p>
      </dgm:t>
    </dgm:pt>
    <dgm:pt modelId="{437E2D6E-A538-45D8-B2C1-BB09E0DEA32D}" type="parTrans" cxnId="{67CA094D-687F-47AB-A295-6FE13CFE817D}">
      <dgm:prSet/>
      <dgm:spPr/>
      <dgm:t>
        <a:bodyPr/>
        <a:lstStyle/>
        <a:p>
          <a:endParaRPr lang="es-ES" sz="2400">
            <a:latin typeface="EHUSans" panose="02000503050000020004" pitchFamily="50"/>
          </a:endParaRPr>
        </a:p>
      </dgm:t>
    </dgm:pt>
    <dgm:pt modelId="{99DE9FBC-1AD6-40D4-B03B-735F271C72B4}" type="sibTrans" cxnId="{67CA094D-687F-47AB-A295-6FE13CFE817D}">
      <dgm:prSet/>
      <dgm:spPr/>
      <dgm:t>
        <a:bodyPr/>
        <a:lstStyle/>
        <a:p>
          <a:endParaRPr lang="es-ES" sz="2400">
            <a:latin typeface="EHUSans" panose="02000503050000020004" pitchFamily="50"/>
          </a:endParaRPr>
        </a:p>
      </dgm:t>
    </dgm:pt>
    <dgm:pt modelId="{A9B02112-D4F0-4B81-97A0-E096EC4EF2D1}" type="pres">
      <dgm:prSet presAssocID="{11B6DC6C-B295-4BDB-9CBA-0E798B1354C8}" presName="Name0" presStyleCnt="0">
        <dgm:presLayoutVars>
          <dgm:dir/>
          <dgm:resizeHandles val="exact"/>
        </dgm:presLayoutVars>
      </dgm:prSet>
      <dgm:spPr/>
    </dgm:pt>
    <dgm:pt modelId="{E357BC5D-D90B-4C52-8F10-049FBB7B458F}" type="pres">
      <dgm:prSet presAssocID="{1715CA3D-B24A-482D-B2A5-CFE5B3DEA904}" presName="node" presStyleLbl="node1" presStyleIdx="0" presStyleCnt="4">
        <dgm:presLayoutVars>
          <dgm:bulletEnabled val="1"/>
        </dgm:presLayoutVars>
      </dgm:prSet>
      <dgm:spPr/>
      <dgm:t>
        <a:bodyPr/>
        <a:lstStyle/>
        <a:p>
          <a:endParaRPr lang="es-ES"/>
        </a:p>
      </dgm:t>
    </dgm:pt>
    <dgm:pt modelId="{4FB337BD-94E8-4D21-B430-1F50B84823F5}" type="pres">
      <dgm:prSet presAssocID="{FFE6963F-9A53-4AED-A14C-A5CA2E216A17}" presName="sibTrans" presStyleLbl="sibTrans2D1" presStyleIdx="0" presStyleCnt="3"/>
      <dgm:spPr/>
      <dgm:t>
        <a:bodyPr/>
        <a:lstStyle/>
        <a:p>
          <a:endParaRPr lang="es-ES"/>
        </a:p>
      </dgm:t>
    </dgm:pt>
    <dgm:pt modelId="{39707E52-D3B2-4370-B376-09D52C7F1FBA}" type="pres">
      <dgm:prSet presAssocID="{FFE6963F-9A53-4AED-A14C-A5CA2E216A17}" presName="connectorText" presStyleLbl="sibTrans2D1" presStyleIdx="0" presStyleCnt="3"/>
      <dgm:spPr/>
      <dgm:t>
        <a:bodyPr/>
        <a:lstStyle/>
        <a:p>
          <a:endParaRPr lang="es-ES"/>
        </a:p>
      </dgm:t>
    </dgm:pt>
    <dgm:pt modelId="{ED48A245-5075-4F4D-8750-A8BBF30949EA}" type="pres">
      <dgm:prSet presAssocID="{59C81DED-397E-42A9-93F2-D35E194EB0D5}" presName="node" presStyleLbl="node1" presStyleIdx="1" presStyleCnt="4">
        <dgm:presLayoutVars>
          <dgm:bulletEnabled val="1"/>
        </dgm:presLayoutVars>
      </dgm:prSet>
      <dgm:spPr>
        <a:xfrm>
          <a:off x="2436701" y="529589"/>
          <a:ext cx="1737662" cy="1042597"/>
        </a:xfrm>
        <a:prstGeom prst="roundRect">
          <a:avLst>
            <a:gd name="adj" fmla="val 10000"/>
          </a:avLst>
        </a:prstGeom>
      </dgm:spPr>
      <dgm:t>
        <a:bodyPr/>
        <a:lstStyle/>
        <a:p>
          <a:endParaRPr lang="es-ES"/>
        </a:p>
      </dgm:t>
    </dgm:pt>
    <dgm:pt modelId="{AE55ED9E-D2DB-418F-AFD1-43B83135E62F}" type="pres">
      <dgm:prSet presAssocID="{1D41191B-12E8-4B7F-B4A8-6914725E739B}" presName="sibTrans" presStyleLbl="sibTrans2D1" presStyleIdx="1" presStyleCnt="3"/>
      <dgm:spPr>
        <a:xfrm>
          <a:off x="4696087" y="883493"/>
          <a:ext cx="397864" cy="465426"/>
        </a:xfrm>
        <a:prstGeom prst="rightArrow">
          <a:avLst>
            <a:gd name="adj1" fmla="val 60000"/>
            <a:gd name="adj2" fmla="val 50000"/>
          </a:avLst>
        </a:prstGeom>
      </dgm:spPr>
      <dgm:t>
        <a:bodyPr/>
        <a:lstStyle/>
        <a:p>
          <a:endParaRPr lang="es-ES"/>
        </a:p>
      </dgm:t>
    </dgm:pt>
    <dgm:pt modelId="{3A5639C4-08E2-4EE2-A0DD-B125B6989C36}" type="pres">
      <dgm:prSet presAssocID="{1D41191B-12E8-4B7F-B4A8-6914725E739B}" presName="connectorText" presStyleLbl="sibTrans2D1" presStyleIdx="1" presStyleCnt="3"/>
      <dgm:spPr/>
      <dgm:t>
        <a:bodyPr/>
        <a:lstStyle/>
        <a:p>
          <a:endParaRPr lang="es-ES"/>
        </a:p>
      </dgm:t>
    </dgm:pt>
    <dgm:pt modelId="{E05A4B01-C630-4879-B38B-9D0ADEC03685}" type="pres">
      <dgm:prSet presAssocID="{851B7F97-E19C-49AB-A4C0-AC2359064B8F}" presName="node" presStyleLbl="node1" presStyleIdx="2" presStyleCnt="4">
        <dgm:presLayoutVars>
          <dgm:bulletEnabled val="1"/>
        </dgm:presLayoutVars>
      </dgm:prSet>
      <dgm:spPr>
        <a:xfrm>
          <a:off x="4869428" y="529589"/>
          <a:ext cx="1737662" cy="1042597"/>
        </a:xfrm>
        <a:prstGeom prst="roundRect">
          <a:avLst>
            <a:gd name="adj" fmla="val 10000"/>
          </a:avLst>
        </a:prstGeom>
      </dgm:spPr>
      <dgm:t>
        <a:bodyPr/>
        <a:lstStyle/>
        <a:p>
          <a:endParaRPr lang="es-ES"/>
        </a:p>
      </dgm:t>
    </dgm:pt>
    <dgm:pt modelId="{72198655-DA67-46D1-A62F-6FF0FBF9AF8A}" type="pres">
      <dgm:prSet presAssocID="{C49EA773-EB52-4EED-84EA-CCB3015D3F2E}" presName="sibTrans" presStyleLbl="sibTrans2D1" presStyleIdx="2" presStyleCnt="3"/>
      <dgm:spPr>
        <a:xfrm>
          <a:off x="7323492" y="883493"/>
          <a:ext cx="397864" cy="465426"/>
        </a:xfrm>
        <a:prstGeom prst="rightArrow">
          <a:avLst>
            <a:gd name="adj1" fmla="val 60000"/>
            <a:gd name="adj2" fmla="val 50000"/>
          </a:avLst>
        </a:prstGeom>
      </dgm:spPr>
      <dgm:t>
        <a:bodyPr/>
        <a:lstStyle/>
        <a:p>
          <a:endParaRPr lang="es-ES"/>
        </a:p>
      </dgm:t>
    </dgm:pt>
    <dgm:pt modelId="{CF90DE20-91F6-416A-BE44-07000CA63173}" type="pres">
      <dgm:prSet presAssocID="{C49EA773-EB52-4EED-84EA-CCB3015D3F2E}" presName="connectorText" presStyleLbl="sibTrans2D1" presStyleIdx="2" presStyleCnt="3"/>
      <dgm:spPr/>
      <dgm:t>
        <a:bodyPr/>
        <a:lstStyle/>
        <a:p>
          <a:endParaRPr lang="es-ES"/>
        </a:p>
      </dgm:t>
    </dgm:pt>
    <dgm:pt modelId="{FC4692DF-A678-406F-90CA-6B8C1B1B8DA8}" type="pres">
      <dgm:prSet presAssocID="{30BBF1A7-4244-4C78-8B0C-433EEC64CE97}" presName="node" presStyleLbl="node1" presStyleIdx="3" presStyleCnt="4">
        <dgm:presLayoutVars>
          <dgm:bulletEnabled val="1"/>
        </dgm:presLayoutVars>
      </dgm:prSet>
      <dgm:spPr>
        <a:xfrm>
          <a:off x="7302155" y="529589"/>
          <a:ext cx="1737662" cy="1042597"/>
        </a:xfrm>
        <a:prstGeom prst="roundRect">
          <a:avLst>
            <a:gd name="adj" fmla="val 10000"/>
          </a:avLst>
        </a:prstGeom>
      </dgm:spPr>
      <dgm:t>
        <a:bodyPr/>
        <a:lstStyle/>
        <a:p>
          <a:endParaRPr lang="es-ES"/>
        </a:p>
      </dgm:t>
    </dgm:pt>
  </dgm:ptLst>
  <dgm:cxnLst>
    <dgm:cxn modelId="{67CA094D-687F-47AB-A295-6FE13CFE817D}" srcId="{11B6DC6C-B295-4BDB-9CBA-0E798B1354C8}" destId="{30BBF1A7-4244-4C78-8B0C-433EEC64CE97}" srcOrd="3" destOrd="0" parTransId="{437E2D6E-A538-45D8-B2C1-BB09E0DEA32D}" sibTransId="{99DE9FBC-1AD6-40D4-B03B-735F271C72B4}"/>
    <dgm:cxn modelId="{5C6534E2-EB3F-48FA-B080-762D1B17994C}" type="presOf" srcId="{FFE6963F-9A53-4AED-A14C-A5CA2E216A17}" destId="{4FB337BD-94E8-4D21-B430-1F50B84823F5}" srcOrd="0" destOrd="0" presId="urn:microsoft.com/office/officeart/2005/8/layout/process1"/>
    <dgm:cxn modelId="{55D08C86-1A85-4D1E-81C1-5179C38D6DF6}" srcId="{11B6DC6C-B295-4BDB-9CBA-0E798B1354C8}" destId="{851B7F97-E19C-49AB-A4C0-AC2359064B8F}" srcOrd="2" destOrd="0" parTransId="{B884EDD3-3182-4BE5-973F-49145E13CFA1}" sibTransId="{C49EA773-EB52-4EED-84EA-CCB3015D3F2E}"/>
    <dgm:cxn modelId="{A6F56A5F-C917-4F8F-BE21-13E4CFD6A10A}" type="presOf" srcId="{11B6DC6C-B295-4BDB-9CBA-0E798B1354C8}" destId="{A9B02112-D4F0-4B81-97A0-E096EC4EF2D1}" srcOrd="0" destOrd="0" presId="urn:microsoft.com/office/officeart/2005/8/layout/process1"/>
    <dgm:cxn modelId="{53782058-3A91-40A1-8DBB-5ED0C554405D}" type="presOf" srcId="{1D41191B-12E8-4B7F-B4A8-6914725E739B}" destId="{3A5639C4-08E2-4EE2-A0DD-B125B6989C36}" srcOrd="1" destOrd="0" presId="urn:microsoft.com/office/officeart/2005/8/layout/process1"/>
    <dgm:cxn modelId="{D3AB3C17-EA84-4D39-90DC-0406687E6FBA}" type="presOf" srcId="{C49EA773-EB52-4EED-84EA-CCB3015D3F2E}" destId="{CF90DE20-91F6-416A-BE44-07000CA63173}" srcOrd="1" destOrd="0" presId="urn:microsoft.com/office/officeart/2005/8/layout/process1"/>
    <dgm:cxn modelId="{EA6FE86B-8F19-46A3-9449-78D72F399081}" type="presOf" srcId="{1715CA3D-B24A-482D-B2A5-CFE5B3DEA904}" destId="{E357BC5D-D90B-4C52-8F10-049FBB7B458F}" srcOrd="0" destOrd="0" presId="urn:microsoft.com/office/officeart/2005/8/layout/process1"/>
    <dgm:cxn modelId="{462757AB-706B-4072-8C31-11500F23F51A}" type="presOf" srcId="{C49EA773-EB52-4EED-84EA-CCB3015D3F2E}" destId="{72198655-DA67-46D1-A62F-6FF0FBF9AF8A}" srcOrd="0" destOrd="0" presId="urn:microsoft.com/office/officeart/2005/8/layout/process1"/>
    <dgm:cxn modelId="{09BE4070-0E24-49A4-972C-8D146DB5B7BE}" srcId="{11B6DC6C-B295-4BDB-9CBA-0E798B1354C8}" destId="{59C81DED-397E-42A9-93F2-D35E194EB0D5}" srcOrd="1" destOrd="0" parTransId="{B4549CC4-0DDD-4BCB-A858-FBD7C04853CA}" sibTransId="{1D41191B-12E8-4B7F-B4A8-6914725E739B}"/>
    <dgm:cxn modelId="{5AB41FB0-B28A-4111-8BE5-481380534582}" type="presOf" srcId="{1D41191B-12E8-4B7F-B4A8-6914725E739B}" destId="{AE55ED9E-D2DB-418F-AFD1-43B83135E62F}" srcOrd="0" destOrd="0" presId="urn:microsoft.com/office/officeart/2005/8/layout/process1"/>
    <dgm:cxn modelId="{DE3FAA03-5816-4FA0-BEF1-0ACD751A7270}" type="presOf" srcId="{30BBF1A7-4244-4C78-8B0C-433EEC64CE97}" destId="{FC4692DF-A678-406F-90CA-6B8C1B1B8DA8}" srcOrd="0" destOrd="0" presId="urn:microsoft.com/office/officeart/2005/8/layout/process1"/>
    <dgm:cxn modelId="{F021B751-A1C5-4C85-9AE8-0E97CA20FE2D}" type="presOf" srcId="{FFE6963F-9A53-4AED-A14C-A5CA2E216A17}" destId="{39707E52-D3B2-4370-B376-09D52C7F1FBA}" srcOrd="1" destOrd="0" presId="urn:microsoft.com/office/officeart/2005/8/layout/process1"/>
    <dgm:cxn modelId="{DC60DAFF-618B-4F22-BAF8-B9F5C149CB70}" type="presOf" srcId="{59C81DED-397E-42A9-93F2-D35E194EB0D5}" destId="{ED48A245-5075-4F4D-8750-A8BBF30949EA}" srcOrd="0" destOrd="0" presId="urn:microsoft.com/office/officeart/2005/8/layout/process1"/>
    <dgm:cxn modelId="{AE288242-E4A3-4380-A24C-B5E3F81EDF22}" srcId="{11B6DC6C-B295-4BDB-9CBA-0E798B1354C8}" destId="{1715CA3D-B24A-482D-B2A5-CFE5B3DEA904}" srcOrd="0" destOrd="0" parTransId="{38E395F2-6454-4873-904E-05CEAC0EC0BE}" sibTransId="{FFE6963F-9A53-4AED-A14C-A5CA2E216A17}"/>
    <dgm:cxn modelId="{18B1EACC-CC57-4A6B-BC28-A7EFBC3E4CF2}" type="presOf" srcId="{851B7F97-E19C-49AB-A4C0-AC2359064B8F}" destId="{E05A4B01-C630-4879-B38B-9D0ADEC03685}" srcOrd="0" destOrd="0" presId="urn:microsoft.com/office/officeart/2005/8/layout/process1"/>
    <dgm:cxn modelId="{16A107CB-BB97-4171-9BF6-65F068B8EE28}" type="presParOf" srcId="{A9B02112-D4F0-4B81-97A0-E096EC4EF2D1}" destId="{E357BC5D-D90B-4C52-8F10-049FBB7B458F}" srcOrd="0" destOrd="0" presId="urn:microsoft.com/office/officeart/2005/8/layout/process1"/>
    <dgm:cxn modelId="{EE67EE91-109E-4271-9229-C93BC8E5E18C}" type="presParOf" srcId="{A9B02112-D4F0-4B81-97A0-E096EC4EF2D1}" destId="{4FB337BD-94E8-4D21-B430-1F50B84823F5}" srcOrd="1" destOrd="0" presId="urn:microsoft.com/office/officeart/2005/8/layout/process1"/>
    <dgm:cxn modelId="{6CC95D66-1D0F-465D-B27C-998AF280CBB0}" type="presParOf" srcId="{4FB337BD-94E8-4D21-B430-1F50B84823F5}" destId="{39707E52-D3B2-4370-B376-09D52C7F1FBA}" srcOrd="0" destOrd="0" presId="urn:microsoft.com/office/officeart/2005/8/layout/process1"/>
    <dgm:cxn modelId="{796CB529-34E1-4F74-BFC7-8135ADFECA7E}" type="presParOf" srcId="{A9B02112-D4F0-4B81-97A0-E096EC4EF2D1}" destId="{ED48A245-5075-4F4D-8750-A8BBF30949EA}" srcOrd="2" destOrd="0" presId="urn:microsoft.com/office/officeart/2005/8/layout/process1"/>
    <dgm:cxn modelId="{EBDD30F5-01F0-43C4-96DD-F2B4B50EE11F}" type="presParOf" srcId="{A9B02112-D4F0-4B81-97A0-E096EC4EF2D1}" destId="{AE55ED9E-D2DB-418F-AFD1-43B83135E62F}" srcOrd="3" destOrd="0" presId="urn:microsoft.com/office/officeart/2005/8/layout/process1"/>
    <dgm:cxn modelId="{F1A328D8-2628-4AA2-A6C6-96EB15F5B441}" type="presParOf" srcId="{AE55ED9E-D2DB-418F-AFD1-43B83135E62F}" destId="{3A5639C4-08E2-4EE2-A0DD-B125B6989C36}" srcOrd="0" destOrd="0" presId="urn:microsoft.com/office/officeart/2005/8/layout/process1"/>
    <dgm:cxn modelId="{BBA6C9B8-ADE3-43FE-8215-C7D87B41E69D}" type="presParOf" srcId="{A9B02112-D4F0-4B81-97A0-E096EC4EF2D1}" destId="{E05A4B01-C630-4879-B38B-9D0ADEC03685}" srcOrd="4" destOrd="0" presId="urn:microsoft.com/office/officeart/2005/8/layout/process1"/>
    <dgm:cxn modelId="{EF39AF91-1369-4868-9505-B15A00735ECE}" type="presParOf" srcId="{A9B02112-D4F0-4B81-97A0-E096EC4EF2D1}" destId="{72198655-DA67-46D1-A62F-6FF0FBF9AF8A}" srcOrd="5" destOrd="0" presId="urn:microsoft.com/office/officeart/2005/8/layout/process1"/>
    <dgm:cxn modelId="{220587D3-8EE9-46BD-A689-B86DD3E636A1}" type="presParOf" srcId="{72198655-DA67-46D1-A62F-6FF0FBF9AF8A}" destId="{CF90DE20-91F6-416A-BE44-07000CA63173}" srcOrd="0" destOrd="0" presId="urn:microsoft.com/office/officeart/2005/8/layout/process1"/>
    <dgm:cxn modelId="{82A94CEB-E103-4D42-A8C5-07D547A4B6E1}" type="presParOf" srcId="{A9B02112-D4F0-4B81-97A0-E096EC4EF2D1}" destId="{FC4692DF-A678-406F-90CA-6B8C1B1B8DA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897DF0-E3E8-4605-BA12-BB3CDEDC67D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DE15B904-2BAF-4928-8D18-4FD60E4DAA8B}">
      <dgm:prSet phldrT="[Texto]" custT="1"/>
      <dgm:spPr/>
      <dgm:t>
        <a:bodyPr/>
        <a:lstStyle/>
        <a:p>
          <a:r>
            <a:rPr lang="es-ES" sz="2800" b="1" dirty="0" smtClean="0"/>
            <a:t>Registro diario del desperdicio generado</a:t>
          </a:r>
          <a:endParaRPr lang="es-ES" sz="2800" dirty="0"/>
        </a:p>
      </dgm:t>
    </dgm:pt>
    <dgm:pt modelId="{9706056E-EC89-44FB-BBB7-097F7AD71D8E}" type="parTrans" cxnId="{FC9C3A10-0698-4BEE-BA4A-F8E5A87A2B18}">
      <dgm:prSet/>
      <dgm:spPr/>
      <dgm:t>
        <a:bodyPr/>
        <a:lstStyle/>
        <a:p>
          <a:endParaRPr lang="es-ES"/>
        </a:p>
      </dgm:t>
    </dgm:pt>
    <dgm:pt modelId="{7FC458BA-7F32-4C08-993E-947CAA3EB360}" type="sibTrans" cxnId="{FC9C3A10-0698-4BEE-BA4A-F8E5A87A2B18}">
      <dgm:prSet/>
      <dgm:spPr/>
      <dgm:t>
        <a:bodyPr/>
        <a:lstStyle/>
        <a:p>
          <a:endParaRPr lang="es-ES"/>
        </a:p>
      </dgm:t>
    </dgm:pt>
    <dgm:pt modelId="{161A6D4D-1622-4D30-AE67-5131FF6870B3}">
      <dgm:prSet phldrT="[Texto]" custT="1"/>
      <dgm:spPr/>
      <dgm:t>
        <a:bodyPr/>
        <a:lstStyle/>
        <a:p>
          <a:r>
            <a:rPr lang="es-ES" sz="2800" b="1" dirty="0" smtClean="0"/>
            <a:t>Caracterización de residuos</a:t>
          </a:r>
          <a:r>
            <a:rPr lang="es-ES" sz="2800" dirty="0" smtClean="0"/>
            <a:t> </a:t>
          </a:r>
          <a:endParaRPr lang="es-ES" sz="2800" dirty="0"/>
        </a:p>
      </dgm:t>
    </dgm:pt>
    <dgm:pt modelId="{E7304E0A-2F03-4432-9F0D-36301E308243}" type="parTrans" cxnId="{51A5C0CC-43F3-4110-9518-7D3B5F353699}">
      <dgm:prSet/>
      <dgm:spPr/>
      <dgm:t>
        <a:bodyPr/>
        <a:lstStyle/>
        <a:p>
          <a:endParaRPr lang="es-ES"/>
        </a:p>
      </dgm:t>
    </dgm:pt>
    <dgm:pt modelId="{D173F4AA-C8E4-47F8-A5AF-A22941D00A8B}" type="sibTrans" cxnId="{51A5C0CC-43F3-4110-9518-7D3B5F353699}">
      <dgm:prSet/>
      <dgm:spPr/>
      <dgm:t>
        <a:bodyPr/>
        <a:lstStyle/>
        <a:p>
          <a:endParaRPr lang="es-ES"/>
        </a:p>
      </dgm:t>
    </dgm:pt>
    <dgm:pt modelId="{4A3AEE97-2B23-4FED-A26C-3B45A5BC263B}">
      <dgm:prSet custT="1"/>
      <dgm:spPr/>
      <dgm:t>
        <a:bodyPr/>
        <a:lstStyle/>
        <a:p>
          <a:r>
            <a:rPr lang="es-ES" sz="2800" b="1" dirty="0" smtClean="0"/>
            <a:t>Ficha de datos base y lista de chequeo de buenas prácticas</a:t>
          </a:r>
          <a:endParaRPr lang="es-ES" sz="2800" dirty="0"/>
        </a:p>
      </dgm:t>
    </dgm:pt>
    <dgm:pt modelId="{E7D6A395-9B35-46F1-8E0D-87590660D6E0}" type="parTrans" cxnId="{274A0C3D-EED9-4B34-A024-F71900DE138B}">
      <dgm:prSet/>
      <dgm:spPr/>
      <dgm:t>
        <a:bodyPr/>
        <a:lstStyle/>
        <a:p>
          <a:endParaRPr lang="es-ES"/>
        </a:p>
      </dgm:t>
    </dgm:pt>
    <dgm:pt modelId="{E84B9959-DBFB-43B3-B754-5A86D682DAF4}" type="sibTrans" cxnId="{274A0C3D-EED9-4B34-A024-F71900DE138B}">
      <dgm:prSet/>
      <dgm:spPr/>
      <dgm:t>
        <a:bodyPr/>
        <a:lstStyle/>
        <a:p>
          <a:endParaRPr lang="es-ES"/>
        </a:p>
      </dgm:t>
    </dgm:pt>
    <dgm:pt modelId="{27F74066-CD5B-4C4D-89FC-C613A20BAED7}" type="pres">
      <dgm:prSet presAssocID="{44897DF0-E3E8-4605-BA12-BB3CDEDC67DA}" presName="linear" presStyleCnt="0">
        <dgm:presLayoutVars>
          <dgm:animLvl val="lvl"/>
          <dgm:resizeHandles val="exact"/>
        </dgm:presLayoutVars>
      </dgm:prSet>
      <dgm:spPr/>
      <dgm:t>
        <a:bodyPr/>
        <a:lstStyle/>
        <a:p>
          <a:endParaRPr lang="es-ES"/>
        </a:p>
      </dgm:t>
    </dgm:pt>
    <dgm:pt modelId="{7729B7DA-4D5D-43CD-91D9-B577CA43E51E}" type="pres">
      <dgm:prSet presAssocID="{DE15B904-2BAF-4928-8D18-4FD60E4DAA8B}" presName="parentText" presStyleLbl="node1" presStyleIdx="0" presStyleCnt="3">
        <dgm:presLayoutVars>
          <dgm:chMax val="0"/>
          <dgm:bulletEnabled val="1"/>
        </dgm:presLayoutVars>
      </dgm:prSet>
      <dgm:spPr/>
      <dgm:t>
        <a:bodyPr/>
        <a:lstStyle/>
        <a:p>
          <a:endParaRPr lang="es-ES"/>
        </a:p>
      </dgm:t>
    </dgm:pt>
    <dgm:pt modelId="{D9DA55C0-CE18-4B4E-9383-DD0F73E5F282}" type="pres">
      <dgm:prSet presAssocID="{7FC458BA-7F32-4C08-993E-947CAA3EB360}" presName="spacer" presStyleCnt="0"/>
      <dgm:spPr/>
    </dgm:pt>
    <dgm:pt modelId="{173F8838-2F84-4844-859C-162CC3233A74}" type="pres">
      <dgm:prSet presAssocID="{161A6D4D-1622-4D30-AE67-5131FF6870B3}" presName="parentText" presStyleLbl="node1" presStyleIdx="1" presStyleCnt="3">
        <dgm:presLayoutVars>
          <dgm:chMax val="0"/>
          <dgm:bulletEnabled val="1"/>
        </dgm:presLayoutVars>
      </dgm:prSet>
      <dgm:spPr/>
      <dgm:t>
        <a:bodyPr/>
        <a:lstStyle/>
        <a:p>
          <a:endParaRPr lang="es-ES"/>
        </a:p>
      </dgm:t>
    </dgm:pt>
    <dgm:pt modelId="{C394F531-FED7-4F37-950D-9456C0CFDD2F}" type="pres">
      <dgm:prSet presAssocID="{D173F4AA-C8E4-47F8-A5AF-A22941D00A8B}" presName="spacer" presStyleCnt="0"/>
      <dgm:spPr/>
    </dgm:pt>
    <dgm:pt modelId="{867109B0-2E60-4A6E-BB2D-857E030581BA}" type="pres">
      <dgm:prSet presAssocID="{4A3AEE97-2B23-4FED-A26C-3B45A5BC263B}" presName="parentText" presStyleLbl="node1" presStyleIdx="2" presStyleCnt="3">
        <dgm:presLayoutVars>
          <dgm:chMax val="0"/>
          <dgm:bulletEnabled val="1"/>
        </dgm:presLayoutVars>
      </dgm:prSet>
      <dgm:spPr/>
      <dgm:t>
        <a:bodyPr/>
        <a:lstStyle/>
        <a:p>
          <a:endParaRPr lang="es-ES"/>
        </a:p>
      </dgm:t>
    </dgm:pt>
  </dgm:ptLst>
  <dgm:cxnLst>
    <dgm:cxn modelId="{7CBE31CF-F106-41DB-B4D0-9356E9E8BE8E}" type="presOf" srcId="{DE15B904-2BAF-4928-8D18-4FD60E4DAA8B}" destId="{7729B7DA-4D5D-43CD-91D9-B577CA43E51E}" srcOrd="0" destOrd="0" presId="urn:microsoft.com/office/officeart/2005/8/layout/vList2"/>
    <dgm:cxn modelId="{51A5C0CC-43F3-4110-9518-7D3B5F353699}" srcId="{44897DF0-E3E8-4605-BA12-BB3CDEDC67DA}" destId="{161A6D4D-1622-4D30-AE67-5131FF6870B3}" srcOrd="1" destOrd="0" parTransId="{E7304E0A-2F03-4432-9F0D-36301E308243}" sibTransId="{D173F4AA-C8E4-47F8-A5AF-A22941D00A8B}"/>
    <dgm:cxn modelId="{2E8AE336-E76B-43CB-93AA-2790DE6A61E0}" type="presOf" srcId="{44897DF0-E3E8-4605-BA12-BB3CDEDC67DA}" destId="{27F74066-CD5B-4C4D-89FC-C613A20BAED7}" srcOrd="0" destOrd="0" presId="urn:microsoft.com/office/officeart/2005/8/layout/vList2"/>
    <dgm:cxn modelId="{31963DE8-C45F-499A-85A2-C5536835EDEB}" type="presOf" srcId="{161A6D4D-1622-4D30-AE67-5131FF6870B3}" destId="{173F8838-2F84-4844-859C-162CC3233A74}" srcOrd="0" destOrd="0" presId="urn:microsoft.com/office/officeart/2005/8/layout/vList2"/>
    <dgm:cxn modelId="{274A0C3D-EED9-4B34-A024-F71900DE138B}" srcId="{44897DF0-E3E8-4605-BA12-BB3CDEDC67DA}" destId="{4A3AEE97-2B23-4FED-A26C-3B45A5BC263B}" srcOrd="2" destOrd="0" parTransId="{E7D6A395-9B35-46F1-8E0D-87590660D6E0}" sibTransId="{E84B9959-DBFB-43B3-B754-5A86D682DAF4}"/>
    <dgm:cxn modelId="{FC9C3A10-0698-4BEE-BA4A-F8E5A87A2B18}" srcId="{44897DF0-E3E8-4605-BA12-BB3CDEDC67DA}" destId="{DE15B904-2BAF-4928-8D18-4FD60E4DAA8B}" srcOrd="0" destOrd="0" parTransId="{9706056E-EC89-44FB-BBB7-097F7AD71D8E}" sibTransId="{7FC458BA-7F32-4C08-993E-947CAA3EB360}"/>
    <dgm:cxn modelId="{C9B65F4E-184F-45E8-84DD-C0173698A1D7}" type="presOf" srcId="{4A3AEE97-2B23-4FED-A26C-3B45A5BC263B}" destId="{867109B0-2E60-4A6E-BB2D-857E030581BA}" srcOrd="0" destOrd="0" presId="urn:microsoft.com/office/officeart/2005/8/layout/vList2"/>
    <dgm:cxn modelId="{2BACCE12-A700-4518-B4F2-A8B74E74135A}" type="presParOf" srcId="{27F74066-CD5B-4C4D-89FC-C613A20BAED7}" destId="{7729B7DA-4D5D-43CD-91D9-B577CA43E51E}" srcOrd="0" destOrd="0" presId="urn:microsoft.com/office/officeart/2005/8/layout/vList2"/>
    <dgm:cxn modelId="{8053714B-F8BD-47F0-AB95-9E311CBB60FF}" type="presParOf" srcId="{27F74066-CD5B-4C4D-89FC-C613A20BAED7}" destId="{D9DA55C0-CE18-4B4E-9383-DD0F73E5F282}" srcOrd="1" destOrd="0" presId="urn:microsoft.com/office/officeart/2005/8/layout/vList2"/>
    <dgm:cxn modelId="{ED7ECEF4-4093-4346-91A0-FB4F58D473F3}" type="presParOf" srcId="{27F74066-CD5B-4C4D-89FC-C613A20BAED7}" destId="{173F8838-2F84-4844-859C-162CC3233A74}" srcOrd="2" destOrd="0" presId="urn:microsoft.com/office/officeart/2005/8/layout/vList2"/>
    <dgm:cxn modelId="{BE1E1352-48A0-43EE-95F7-1708F78A2C42}" type="presParOf" srcId="{27F74066-CD5B-4C4D-89FC-C613A20BAED7}" destId="{C394F531-FED7-4F37-950D-9456C0CFDD2F}" srcOrd="3" destOrd="0" presId="urn:microsoft.com/office/officeart/2005/8/layout/vList2"/>
    <dgm:cxn modelId="{AC61EC13-D23B-43DB-9208-1A95D4A68938}" type="presParOf" srcId="{27F74066-CD5B-4C4D-89FC-C613A20BAED7}" destId="{867109B0-2E60-4A6E-BB2D-857E030581B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7BC5D-D90B-4C52-8F10-049FBB7B458F}">
      <dsp:nvSpPr>
        <dsp:cNvPr id="0" name=""/>
        <dsp:cNvSpPr/>
      </dsp:nvSpPr>
      <dsp:spPr>
        <a:xfrm>
          <a:off x="4539" y="427573"/>
          <a:ext cx="1984682" cy="1246628"/>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latin typeface="EHUSans" panose="02000503050000020004" pitchFamily="50"/>
            </a:rPr>
            <a:t>1. EL PUNTO DE PARTIDA</a:t>
          </a:r>
        </a:p>
      </dsp:txBody>
      <dsp:txXfrm>
        <a:off x="41051" y="464085"/>
        <a:ext cx="1911658" cy="1173604"/>
      </dsp:txXfrm>
    </dsp:sp>
    <dsp:sp modelId="{4FB337BD-94E8-4D21-B430-1F50B84823F5}">
      <dsp:nvSpPr>
        <dsp:cNvPr id="0" name=""/>
        <dsp:cNvSpPr/>
      </dsp:nvSpPr>
      <dsp:spPr>
        <a:xfrm>
          <a:off x="2187689" y="804787"/>
          <a:ext cx="420752" cy="492201"/>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latin typeface="EHUSans" panose="02000503050000020004" pitchFamily="50"/>
          </a:endParaRPr>
        </a:p>
      </dsp:txBody>
      <dsp:txXfrm>
        <a:off x="2187689" y="903227"/>
        <a:ext cx="294526" cy="295321"/>
      </dsp:txXfrm>
    </dsp:sp>
    <dsp:sp modelId="{ED48A245-5075-4F4D-8750-A8BBF30949EA}">
      <dsp:nvSpPr>
        <dsp:cNvPr id="0" name=""/>
        <dsp:cNvSpPr/>
      </dsp:nvSpPr>
      <dsp:spPr>
        <a:xfrm>
          <a:off x="2783094" y="427573"/>
          <a:ext cx="1984682" cy="1246628"/>
        </a:xfrm>
        <a:prstGeom prst="roundRect">
          <a:avLst>
            <a:gd name="adj" fmla="val 10000"/>
          </a:avLst>
        </a:prstGeom>
        <a:solidFill>
          <a:srgbClr val="4472C4">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400" kern="1200" dirty="0">
              <a:solidFill>
                <a:prstClr val="white"/>
              </a:solidFill>
              <a:latin typeface="EHUSans" panose="02000503050000020004" pitchFamily="50"/>
              <a:ea typeface="+mn-ea"/>
              <a:cs typeface="+mn-cs"/>
            </a:rPr>
            <a:t>2. EL DESTINO</a:t>
          </a:r>
        </a:p>
      </dsp:txBody>
      <dsp:txXfrm>
        <a:off x="2819606" y="464085"/>
        <a:ext cx="1911658" cy="1173604"/>
      </dsp:txXfrm>
    </dsp:sp>
    <dsp:sp modelId="{AE55ED9E-D2DB-418F-AFD1-43B83135E62F}">
      <dsp:nvSpPr>
        <dsp:cNvPr id="0" name=""/>
        <dsp:cNvSpPr/>
      </dsp:nvSpPr>
      <dsp:spPr>
        <a:xfrm>
          <a:off x="4966244" y="804787"/>
          <a:ext cx="420752" cy="492201"/>
        </a:xfrm>
        <a:prstGeom prst="rightArrow">
          <a:avLst>
            <a:gd name="adj1" fmla="val 60000"/>
            <a:gd name="adj2" fmla="val 50000"/>
          </a:avLst>
        </a:prstGeom>
        <a:solidFill>
          <a:prstClr val="white">
            <a:lumMod val="75000"/>
          </a:prst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400" kern="1200">
            <a:solidFill>
              <a:prstClr val="white"/>
            </a:solidFill>
            <a:latin typeface="EHUSans" panose="02000503050000020004" pitchFamily="50"/>
            <a:ea typeface="+mn-ea"/>
            <a:cs typeface="+mn-cs"/>
          </a:endParaRPr>
        </a:p>
      </dsp:txBody>
      <dsp:txXfrm>
        <a:off x="4966244" y="903227"/>
        <a:ext cx="294526" cy="295321"/>
      </dsp:txXfrm>
    </dsp:sp>
    <dsp:sp modelId="{E05A4B01-C630-4879-B38B-9D0ADEC03685}">
      <dsp:nvSpPr>
        <dsp:cNvPr id="0" name=""/>
        <dsp:cNvSpPr/>
      </dsp:nvSpPr>
      <dsp:spPr>
        <a:xfrm>
          <a:off x="5561649" y="427573"/>
          <a:ext cx="1984682" cy="1246628"/>
        </a:xfrm>
        <a:prstGeom prst="roundRect">
          <a:avLst>
            <a:gd name="adj" fmla="val 10000"/>
          </a:avLst>
        </a:prstGeom>
        <a:solidFill>
          <a:srgbClr val="4472C4">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400" kern="1200" dirty="0">
              <a:solidFill>
                <a:prstClr val="white"/>
              </a:solidFill>
              <a:latin typeface="EHUSans" panose="02000503050000020004" pitchFamily="50"/>
              <a:ea typeface="+mn-ea"/>
              <a:cs typeface="+mn-cs"/>
            </a:rPr>
            <a:t>3. LA RUTA</a:t>
          </a:r>
        </a:p>
      </dsp:txBody>
      <dsp:txXfrm>
        <a:off x="5598161" y="464085"/>
        <a:ext cx="1911658" cy="1173604"/>
      </dsp:txXfrm>
    </dsp:sp>
    <dsp:sp modelId="{72198655-DA67-46D1-A62F-6FF0FBF9AF8A}">
      <dsp:nvSpPr>
        <dsp:cNvPr id="0" name=""/>
        <dsp:cNvSpPr/>
      </dsp:nvSpPr>
      <dsp:spPr>
        <a:xfrm>
          <a:off x="7744799" y="804787"/>
          <a:ext cx="420752" cy="492201"/>
        </a:xfrm>
        <a:prstGeom prst="rightArrow">
          <a:avLst>
            <a:gd name="adj1" fmla="val 60000"/>
            <a:gd name="adj2" fmla="val 50000"/>
          </a:avLst>
        </a:prstGeom>
        <a:solidFill>
          <a:prstClr val="white">
            <a:lumMod val="75000"/>
          </a:prst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400" kern="1200">
            <a:solidFill>
              <a:prstClr val="white"/>
            </a:solidFill>
            <a:latin typeface="EHUSans" panose="02000503050000020004" pitchFamily="50"/>
            <a:ea typeface="+mn-ea"/>
            <a:cs typeface="+mn-cs"/>
          </a:endParaRPr>
        </a:p>
      </dsp:txBody>
      <dsp:txXfrm>
        <a:off x="7744799" y="903227"/>
        <a:ext cx="294526" cy="295321"/>
      </dsp:txXfrm>
    </dsp:sp>
    <dsp:sp modelId="{FC4692DF-A678-406F-90CA-6B8C1B1B8DA8}">
      <dsp:nvSpPr>
        <dsp:cNvPr id="0" name=""/>
        <dsp:cNvSpPr/>
      </dsp:nvSpPr>
      <dsp:spPr>
        <a:xfrm>
          <a:off x="8340204" y="427573"/>
          <a:ext cx="1984682" cy="1246628"/>
        </a:xfrm>
        <a:prstGeom prst="roundRect">
          <a:avLst>
            <a:gd name="adj" fmla="val 10000"/>
          </a:avLst>
        </a:prstGeom>
        <a:solidFill>
          <a:srgbClr val="4472C4">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400" kern="1200" dirty="0">
              <a:solidFill>
                <a:prstClr val="white"/>
              </a:solidFill>
              <a:latin typeface="EHUSans" panose="02000503050000020004" pitchFamily="50"/>
              <a:ea typeface="+mn-ea"/>
              <a:cs typeface="+mn-cs"/>
            </a:rPr>
            <a:t>4. </a:t>
          </a:r>
          <a:r>
            <a:rPr lang="es-ES" sz="2400" kern="1200" dirty="0" smtClean="0">
              <a:solidFill>
                <a:prstClr val="white"/>
              </a:solidFill>
              <a:latin typeface="EHUSans" panose="02000503050000020004" pitchFamily="50"/>
              <a:ea typeface="+mn-ea"/>
              <a:cs typeface="+mn-cs"/>
            </a:rPr>
            <a:t>LA EVIDENCIA</a:t>
          </a:r>
          <a:endParaRPr lang="es-ES" sz="2400" kern="1200" dirty="0">
            <a:solidFill>
              <a:prstClr val="white"/>
            </a:solidFill>
            <a:latin typeface="EHUSans" panose="02000503050000020004" pitchFamily="50"/>
            <a:ea typeface="+mn-ea"/>
            <a:cs typeface="+mn-cs"/>
          </a:endParaRPr>
        </a:p>
      </dsp:txBody>
      <dsp:txXfrm>
        <a:off x="8376716" y="464085"/>
        <a:ext cx="1911658" cy="1173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9B7DA-4D5D-43CD-91D9-B577CA43E51E}">
      <dsp:nvSpPr>
        <dsp:cNvPr id="0" name=""/>
        <dsp:cNvSpPr/>
      </dsp:nvSpPr>
      <dsp:spPr>
        <a:xfrm>
          <a:off x="0" y="696933"/>
          <a:ext cx="5944596" cy="1216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b="1" kern="1200" dirty="0" smtClean="0"/>
            <a:t>Registro diario del desperdicio generado</a:t>
          </a:r>
          <a:endParaRPr lang="es-ES" sz="2800" kern="1200" dirty="0"/>
        </a:p>
      </dsp:txBody>
      <dsp:txXfrm>
        <a:off x="59399" y="756332"/>
        <a:ext cx="5825798" cy="1098002"/>
      </dsp:txXfrm>
    </dsp:sp>
    <dsp:sp modelId="{173F8838-2F84-4844-859C-162CC3233A74}">
      <dsp:nvSpPr>
        <dsp:cNvPr id="0" name=""/>
        <dsp:cNvSpPr/>
      </dsp:nvSpPr>
      <dsp:spPr>
        <a:xfrm>
          <a:off x="0" y="2100933"/>
          <a:ext cx="5944596" cy="121680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b="1" kern="1200" dirty="0" smtClean="0"/>
            <a:t>Caracterización de residuos</a:t>
          </a:r>
          <a:r>
            <a:rPr lang="es-ES" sz="2800" kern="1200" dirty="0" smtClean="0"/>
            <a:t> </a:t>
          </a:r>
          <a:endParaRPr lang="es-ES" sz="2800" kern="1200" dirty="0"/>
        </a:p>
      </dsp:txBody>
      <dsp:txXfrm>
        <a:off x="59399" y="2160332"/>
        <a:ext cx="5825798" cy="1098002"/>
      </dsp:txXfrm>
    </dsp:sp>
    <dsp:sp modelId="{867109B0-2E60-4A6E-BB2D-857E030581BA}">
      <dsp:nvSpPr>
        <dsp:cNvPr id="0" name=""/>
        <dsp:cNvSpPr/>
      </dsp:nvSpPr>
      <dsp:spPr>
        <a:xfrm>
          <a:off x="0" y="3504933"/>
          <a:ext cx="5944596" cy="121680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b="1" kern="1200" dirty="0" smtClean="0"/>
            <a:t>Ficha de datos base y lista de chequeo de buenas prácticas</a:t>
          </a:r>
          <a:endParaRPr lang="es-ES" sz="2800" kern="1200" dirty="0"/>
        </a:p>
      </dsp:txBody>
      <dsp:txXfrm>
        <a:off x="59399" y="3564332"/>
        <a:ext cx="5825798"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522B08F-5850-4333-8A84-D829BFB2483A}" type="datetimeFigureOut">
              <a:rPr lang="en-GB" smtClean="0"/>
              <a:t>23/11/2023</a:t>
            </a:fld>
            <a:endParaRPr lang="en-GB"/>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035330F-1F23-4A5F-9EF6-F1A6B67DD359}" type="slidenum">
              <a:rPr lang="en-GB" smtClean="0"/>
              <a:t>‹Nº›</a:t>
            </a:fld>
            <a:endParaRPr lang="en-GB"/>
          </a:p>
        </p:txBody>
      </p:sp>
    </p:spTree>
    <p:extLst>
      <p:ext uri="{BB962C8B-B14F-4D97-AF65-F5344CB8AC3E}">
        <p14:creationId xmlns:p14="http://schemas.microsoft.com/office/powerpoint/2010/main" val="2934440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B992D9-78E6-423D-AD97-B681C5668AAC}" type="slidenum">
              <a:rPr lang="en-GB" smtClean="0"/>
              <a:t>1</a:t>
            </a:fld>
            <a:endParaRPr lang="en-GB"/>
          </a:p>
        </p:txBody>
      </p:sp>
    </p:spTree>
    <p:extLst>
      <p:ext uri="{BB962C8B-B14F-4D97-AF65-F5344CB8AC3E}">
        <p14:creationId xmlns:p14="http://schemas.microsoft.com/office/powerpoint/2010/main" val="3975194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La articulación debería ser concéntrica ya que junto a este núcleo que afecta principalmente a los procesos de formación universitaria se despliegan tres planes sectoriales:</a:t>
            </a:r>
            <a:r>
              <a:rPr lang="es-ES" sz="1200" kern="1200" baseline="0" dirty="0" smtClean="0">
                <a:solidFill>
                  <a:schemeClr val="tx1"/>
                </a:solidFill>
                <a:effectLst/>
                <a:latin typeface="+mn-lt"/>
                <a:ea typeface="+mn-ea"/>
                <a:cs typeface="+mn-cs"/>
              </a:rPr>
              <a:t> </a:t>
            </a:r>
            <a:r>
              <a:rPr lang="es-ES" sz="1200" b="1" kern="1200" dirty="0" smtClean="0">
                <a:solidFill>
                  <a:schemeClr val="tx1"/>
                </a:solidFill>
                <a:effectLst/>
                <a:latin typeface="+mn-lt"/>
                <a:ea typeface="+mn-ea"/>
                <a:cs typeface="+mn-cs"/>
              </a:rPr>
              <a:t>Campus Igualdad, inclusión</a:t>
            </a:r>
            <a:r>
              <a:rPr lang="es-ES" sz="1200" b="1" kern="1200" baseline="0" dirty="0" smtClean="0">
                <a:solidFill>
                  <a:schemeClr val="tx1"/>
                </a:solidFill>
                <a:effectLst/>
                <a:latin typeface="+mn-lt"/>
                <a:ea typeface="+mn-ea"/>
                <a:cs typeface="+mn-cs"/>
              </a:rPr>
              <a:t> y campus planeta </a:t>
            </a:r>
          </a:p>
          <a:p>
            <a:pPr marL="171450" indent="-171450">
              <a:buFont typeface="Arial" panose="020B0604020202020204" pitchFamily="34" charset="0"/>
              <a:buChar char="•"/>
            </a:pPr>
            <a:r>
              <a:rPr lang="es-ES" sz="1200" b="1" i="1" kern="1200" dirty="0" smtClean="0">
                <a:solidFill>
                  <a:schemeClr val="tx1"/>
                </a:solidFill>
                <a:effectLst/>
                <a:latin typeface="+mn-lt"/>
                <a:ea typeface="+mn-ea"/>
                <a:cs typeface="+mn-cs"/>
              </a:rPr>
              <a:t>Campus Igualdad</a:t>
            </a:r>
            <a:r>
              <a:rPr lang="es-ES" sz="1200" b="1"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ODS 5, que ha sido construido a partir de la experiencia que la Universidad tiene en el ámbito de las políticas de igualdad entre mujeres y hombres y se corresponde en concreto con el III Plan.</a:t>
            </a:r>
          </a:p>
          <a:p>
            <a:pPr marL="171450" indent="-171450">
              <a:buFont typeface="Arial" panose="020B0604020202020204" pitchFamily="34" charset="0"/>
              <a:buChar char="•"/>
            </a:pPr>
            <a:r>
              <a:rPr lang="es-ES" sz="1200" b="1" i="1" kern="1200" dirty="0" smtClean="0">
                <a:solidFill>
                  <a:schemeClr val="tx1"/>
                </a:solidFill>
                <a:effectLst/>
                <a:latin typeface="+mn-lt"/>
                <a:ea typeface="+mn-ea"/>
                <a:cs typeface="+mn-cs"/>
              </a:rPr>
              <a:t>Campus Inclusión</a:t>
            </a:r>
            <a:r>
              <a:rPr lang="es-ES" sz="1200" kern="1200" dirty="0" smtClean="0">
                <a:solidFill>
                  <a:schemeClr val="tx1"/>
                </a:solidFill>
                <a:effectLst/>
                <a:latin typeface="+mn-lt"/>
                <a:ea typeface="+mn-ea"/>
                <a:cs typeface="+mn-cs"/>
              </a:rPr>
              <a:t>, ODS 10, que pone la atención en la reducción de la desigualdad y que, como en el caso anterior, se ha construido sobre los dos anteriores planes de inclusión. En este caso, sin embargo, se ha ampliado el propio concepto de inclusión y dará cobertura, como hasta la fecha, al colectivo de personas con discapacidad, pero también a otras a las que se ha venido </a:t>
            </a:r>
            <a:r>
              <a:rPr lang="es-ES" sz="1200" kern="1200" dirty="0" err="1" smtClean="0">
                <a:solidFill>
                  <a:schemeClr val="tx1"/>
                </a:solidFill>
                <a:effectLst/>
                <a:latin typeface="+mn-lt"/>
                <a:ea typeface="+mn-ea"/>
                <a:cs typeface="+mn-cs"/>
              </a:rPr>
              <a:t>atendien</a:t>
            </a:r>
            <a:r>
              <a:rPr lang="es-ES" sz="1200" kern="1200" dirty="0" smtClean="0">
                <a:solidFill>
                  <a:schemeClr val="tx1"/>
                </a:solidFill>
                <a:effectLst/>
                <a:latin typeface="+mn-lt"/>
                <a:ea typeface="+mn-ea"/>
                <a:cs typeface="+mn-cs"/>
              </a:rPr>
              <a:t>- do de forma dispersa: personas presas, personas refugiadas, personas en situación de </a:t>
            </a:r>
            <a:r>
              <a:rPr lang="es-ES" sz="1200" kern="1200" dirty="0" err="1" smtClean="0">
                <a:solidFill>
                  <a:schemeClr val="tx1"/>
                </a:solidFill>
                <a:effectLst/>
                <a:latin typeface="+mn-lt"/>
                <a:ea typeface="+mn-ea"/>
                <a:cs typeface="+mn-cs"/>
              </a:rPr>
              <a:t>vulnerabili</a:t>
            </a:r>
            <a:r>
              <a:rPr lang="es-ES" sz="1200" kern="1200" dirty="0" smtClean="0">
                <a:solidFill>
                  <a:schemeClr val="tx1"/>
                </a:solidFill>
                <a:effectLst/>
                <a:latin typeface="+mn-lt"/>
                <a:ea typeface="+mn-ea"/>
                <a:cs typeface="+mn-cs"/>
              </a:rPr>
              <a:t>- dad, etc.</a:t>
            </a:r>
          </a:p>
          <a:p>
            <a:pPr marL="171450" indent="-171450">
              <a:buFont typeface="Arial" panose="020B0604020202020204" pitchFamily="34" charset="0"/>
              <a:buChar char="•"/>
            </a:pPr>
            <a:r>
              <a:rPr lang="es-ES" sz="1200" b="1" i="1" kern="1200" dirty="0" smtClean="0">
                <a:solidFill>
                  <a:schemeClr val="tx1"/>
                </a:solidFill>
                <a:effectLst/>
                <a:latin typeface="+mn-lt"/>
                <a:ea typeface="+mn-ea"/>
                <a:cs typeface="+mn-cs"/>
              </a:rPr>
              <a:t>Campus Planeta </a:t>
            </a:r>
            <a:r>
              <a:rPr lang="es-ES" sz="1200" kern="1200" dirty="0" smtClean="0">
                <a:solidFill>
                  <a:schemeClr val="tx1"/>
                </a:solidFill>
                <a:effectLst/>
                <a:latin typeface="+mn-lt"/>
                <a:ea typeface="+mn-ea"/>
                <a:cs typeface="+mn-cs"/>
              </a:rPr>
              <a:t>que abarca los ODS 3, 7, 9, 11, 12 y 13 y que pretende reunir por primera vez todas las políticas ambientales que ha desarrollado la Universidad durante los últimos años.</a:t>
            </a:r>
          </a:p>
        </p:txBody>
      </p:sp>
      <p:sp>
        <p:nvSpPr>
          <p:cNvPr id="4" name="Marcador de número de diapositiva 3"/>
          <p:cNvSpPr>
            <a:spLocks noGrp="1"/>
          </p:cNvSpPr>
          <p:nvPr>
            <p:ph type="sldNum" sz="quarter" idx="10"/>
          </p:nvPr>
        </p:nvSpPr>
        <p:spPr/>
        <p:txBody>
          <a:bodyPr/>
          <a:lstStyle/>
          <a:p>
            <a:fld id="{3035330F-1F23-4A5F-9EF6-F1A6B67DD359}" type="slidenum">
              <a:rPr lang="en-GB" smtClean="0"/>
              <a:t>11</a:t>
            </a:fld>
            <a:endParaRPr lang="en-GB"/>
          </a:p>
        </p:txBody>
      </p:sp>
    </p:spTree>
    <p:extLst>
      <p:ext uri="{BB962C8B-B14F-4D97-AF65-F5344CB8AC3E}">
        <p14:creationId xmlns:p14="http://schemas.microsoft.com/office/powerpoint/2010/main" val="2739539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3035330F-1F23-4A5F-9EF6-F1A6B67DD359}" type="slidenum">
              <a:rPr lang="en-GB" smtClean="0"/>
              <a:t>12</a:t>
            </a:fld>
            <a:endParaRPr lang="en-GB"/>
          </a:p>
        </p:txBody>
      </p:sp>
    </p:spTree>
    <p:extLst>
      <p:ext uri="{BB962C8B-B14F-4D97-AF65-F5344CB8AC3E}">
        <p14:creationId xmlns:p14="http://schemas.microsoft.com/office/powerpoint/2010/main" val="492219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sz="1200" kern="1200" dirty="0" smtClean="0">
                <a:solidFill>
                  <a:schemeClr val="tx1"/>
                </a:solidFill>
                <a:effectLst/>
                <a:latin typeface="+mn-lt"/>
                <a:ea typeface="+mn-ea"/>
                <a:cs typeface="+mn-cs"/>
              </a:rPr>
              <a:t>Es así como nació</a:t>
            </a:r>
            <a:r>
              <a:rPr lang="es-ES" sz="1200" kern="1200" baseline="0" dirty="0" smtClean="0">
                <a:solidFill>
                  <a:schemeClr val="tx1"/>
                </a:solidFill>
                <a:effectLst/>
                <a:latin typeface="+mn-lt"/>
                <a:ea typeface="+mn-ea"/>
                <a:cs typeface="+mn-cs"/>
              </a:rPr>
              <a:t> la EHU agenda por el desarrollo sostenible. Aprobada en abril de este año, la </a:t>
            </a:r>
            <a:r>
              <a:rPr lang="es-ES" sz="1200" b="1" dirty="0" smtClean="0">
                <a:latin typeface="EHUSans" panose="02000503050000020004" pitchFamily="50"/>
              </a:rPr>
              <a:t>EHU 2030 Agenda para el desarrollo sostenible /</a:t>
            </a:r>
            <a:r>
              <a:rPr lang="es-ES" sz="1200" b="1" dirty="0" err="1" smtClean="0">
                <a:latin typeface="EHUSans" panose="02000503050000020004" pitchFamily="50"/>
              </a:rPr>
              <a:t>garapen</a:t>
            </a:r>
            <a:r>
              <a:rPr lang="es-ES" sz="1200" b="1" dirty="0" smtClean="0">
                <a:latin typeface="EHUSans" panose="02000503050000020004" pitchFamily="50"/>
              </a:rPr>
              <a:t> </a:t>
            </a:r>
            <a:r>
              <a:rPr lang="es-ES" sz="1200" b="1" dirty="0" err="1" smtClean="0">
                <a:latin typeface="EHUSans" panose="02000503050000020004" pitchFamily="50"/>
              </a:rPr>
              <a:t>iraunkorrari</a:t>
            </a:r>
            <a:r>
              <a:rPr lang="es-ES" sz="1200" b="1" dirty="0" smtClean="0">
                <a:latin typeface="EHUSans" panose="02000503050000020004" pitchFamily="50"/>
              </a:rPr>
              <a:t> </a:t>
            </a:r>
            <a:r>
              <a:rPr lang="es-ES" sz="1200" b="1" dirty="0" err="1" smtClean="0">
                <a:latin typeface="EHUSans" panose="02000503050000020004" pitchFamily="50"/>
              </a:rPr>
              <a:t>ekin</a:t>
            </a:r>
            <a:r>
              <a:rPr lang="es-ES" sz="1200" b="1" dirty="0" smtClean="0">
                <a:latin typeface="EHUSans" panose="02000503050000020004" pitchFamily="50"/>
              </a:rPr>
              <a:t> </a:t>
            </a:r>
            <a:r>
              <a:rPr lang="es-ES" sz="1200" dirty="0" smtClean="0">
                <a:latin typeface="EHUSans" panose="02000503050000020004" pitchFamily="50"/>
              </a:rPr>
              <a:t>es el producto de una reflexión global y local, una hoja de ruta que persigue alinear el trabajo de la UPV/EHU con los grandes retos del planeta.</a:t>
            </a:r>
          </a:p>
          <a:p>
            <a:pPr marL="342900" indent="-342900">
              <a:spcBef>
                <a:spcPts val="1200"/>
              </a:spcBef>
              <a:buFont typeface="Arial" panose="020B0604020202020204" pitchFamily="34" charset="0"/>
              <a:buChar char="•"/>
            </a:pPr>
            <a:r>
              <a:rPr lang="es-ES" sz="2000" dirty="0" smtClean="0">
                <a:latin typeface="EHUSans" panose="02000503050000020004" pitchFamily="50"/>
              </a:rPr>
              <a:t> </a:t>
            </a:r>
            <a:r>
              <a:rPr lang="es-ES" sz="2000" dirty="0" smtClean="0">
                <a:solidFill>
                  <a:schemeClr val="accent5"/>
                </a:solidFill>
                <a:latin typeface="EHUSans" panose="02000503050000020004" pitchFamily="50"/>
              </a:rPr>
              <a:t>Integrar</a:t>
            </a:r>
            <a:r>
              <a:rPr lang="es-ES" sz="2000" dirty="0" smtClean="0">
                <a:latin typeface="EHUSans" panose="02000503050000020004" pitchFamily="50"/>
              </a:rPr>
              <a:t> </a:t>
            </a:r>
            <a:r>
              <a:rPr lang="es-ES" sz="1200" dirty="0" smtClean="0">
                <a:solidFill>
                  <a:schemeClr val="tx1">
                    <a:lumMod val="50000"/>
                    <a:lumOff val="50000"/>
                  </a:schemeClr>
                </a:solidFill>
                <a:latin typeface="EHUSans" panose="02000503050000020004" pitchFamily="50"/>
              </a:rPr>
              <a:t>de forma coherente los esfuerzos particulares y locales que estudiantes, profesorado, personal investigador y personal técnico y de administración hacen en torno a los ODS y </a:t>
            </a:r>
            <a:r>
              <a:rPr lang="es-ES" sz="1400" dirty="0" smtClean="0">
                <a:solidFill>
                  <a:srgbClr val="00B050"/>
                </a:solidFill>
                <a:latin typeface="EHUSans" panose="02000503050000020004" pitchFamily="50"/>
              </a:rPr>
              <a:t>apropiarse</a:t>
            </a:r>
            <a:r>
              <a:rPr lang="es-ES" sz="1200" dirty="0" smtClean="0">
                <a:latin typeface="EHUSans" panose="02000503050000020004" pitchFamily="50"/>
              </a:rPr>
              <a:t> </a:t>
            </a:r>
            <a:r>
              <a:rPr lang="es-ES" sz="1200" dirty="0" smtClean="0">
                <a:solidFill>
                  <a:schemeClr val="tx1">
                    <a:lumMod val="50000"/>
                    <a:lumOff val="50000"/>
                  </a:schemeClr>
                </a:solidFill>
                <a:latin typeface="EHUSans" panose="02000503050000020004" pitchFamily="50"/>
              </a:rPr>
              <a:t>de la agenda en un </a:t>
            </a:r>
            <a:r>
              <a:rPr lang="es-ES" sz="1400" dirty="0" smtClean="0">
                <a:solidFill>
                  <a:srgbClr val="FF0066"/>
                </a:solidFill>
                <a:latin typeface="EHUSans" panose="02000503050000020004" pitchFamily="50"/>
              </a:rPr>
              <a:t>empeño común e interconectado </a:t>
            </a:r>
            <a:r>
              <a:rPr lang="es-ES" sz="1200" dirty="0" smtClean="0">
                <a:solidFill>
                  <a:schemeClr val="tx1">
                    <a:lumMod val="50000"/>
                    <a:lumOff val="50000"/>
                  </a:schemeClr>
                </a:solidFill>
                <a:latin typeface="EHUSans" panose="02000503050000020004" pitchFamily="50"/>
              </a:rPr>
              <a:t>que se filtre en toda la actividad de la Universidad</a:t>
            </a:r>
            <a:r>
              <a:rPr lang="es-ES" sz="1200" dirty="0" smtClean="0">
                <a:latin typeface="EHUSans" panose="02000503050000020004" pitchFamily="50"/>
              </a:rPr>
              <a:t>.</a:t>
            </a:r>
          </a:p>
          <a:p>
            <a:pPr marL="342900" indent="-342900">
              <a:spcBef>
                <a:spcPts val="1200"/>
              </a:spcBef>
              <a:buFont typeface="Arial" panose="020B0604020202020204" pitchFamily="34" charset="0"/>
              <a:buChar char="•"/>
            </a:pPr>
            <a:r>
              <a:rPr lang="es-ES" sz="1200" dirty="0" smtClean="0">
                <a:solidFill>
                  <a:schemeClr val="tx1">
                    <a:lumMod val="50000"/>
                    <a:lumOff val="50000"/>
                  </a:schemeClr>
                </a:solidFill>
                <a:latin typeface="EHUSans" panose="02000503050000020004" pitchFamily="50"/>
              </a:rPr>
              <a:t>Diseñar y desarrollar las políticas de </a:t>
            </a:r>
            <a:r>
              <a:rPr lang="es-ES" sz="1200" b="1" dirty="0" smtClean="0">
                <a:solidFill>
                  <a:schemeClr val="tx1">
                    <a:lumMod val="50000"/>
                    <a:lumOff val="50000"/>
                  </a:schemeClr>
                </a:solidFill>
                <a:latin typeface="EHUSans" panose="02000503050000020004" pitchFamily="50"/>
              </a:rPr>
              <a:t>enseñanza-aprendizaje, igualdad, inclusión y gestión ambiental a través de una lógica común integrad</a:t>
            </a:r>
            <a:r>
              <a:rPr lang="es-ES" sz="1200" dirty="0" smtClean="0">
                <a:solidFill>
                  <a:schemeClr val="tx1">
                    <a:lumMod val="50000"/>
                    <a:lumOff val="50000"/>
                  </a:schemeClr>
                </a:solidFill>
                <a:latin typeface="EHUSans" panose="02000503050000020004" pitchFamily="50"/>
              </a:rPr>
              <a:t>a, con </a:t>
            </a:r>
            <a:r>
              <a:rPr lang="es-ES" sz="1600" dirty="0" smtClean="0">
                <a:solidFill>
                  <a:srgbClr val="7030A0"/>
                </a:solidFill>
                <a:latin typeface="EHUSans" panose="02000503050000020004" pitchFamily="50"/>
              </a:rPr>
              <a:t>metas reconocibles y mensurables </a:t>
            </a:r>
            <a:r>
              <a:rPr lang="es-ES" sz="1200" dirty="0" smtClean="0">
                <a:latin typeface="EHUSans" panose="02000503050000020004" pitchFamily="50"/>
              </a:rPr>
              <a:t>a </a:t>
            </a:r>
            <a:r>
              <a:rPr lang="es-ES" sz="1200" dirty="0" smtClean="0">
                <a:solidFill>
                  <a:schemeClr val="tx1">
                    <a:lumMod val="50000"/>
                    <a:lumOff val="50000"/>
                  </a:schemeClr>
                </a:solidFill>
                <a:latin typeface="EHUSans" panose="02000503050000020004" pitchFamily="50"/>
              </a:rPr>
              <a:t>medio-largo plazo (2019-2025 y 2025-2030).</a:t>
            </a:r>
          </a:p>
          <a:p>
            <a:pPr marL="342900" indent="-342900">
              <a:spcBef>
                <a:spcPts val="1200"/>
              </a:spcBef>
              <a:buFont typeface="Arial" panose="020B0604020202020204" pitchFamily="34" charset="0"/>
              <a:buChar char="•"/>
            </a:pPr>
            <a:r>
              <a:rPr lang="es-ES" sz="1200" dirty="0" smtClean="0">
                <a:solidFill>
                  <a:schemeClr val="tx1">
                    <a:lumMod val="50000"/>
                    <a:lumOff val="50000"/>
                  </a:schemeClr>
                </a:solidFill>
                <a:latin typeface="EHUSans" panose="02000503050000020004" pitchFamily="50"/>
              </a:rPr>
              <a:t>Establecer una política de alianzas estrecha con el entorno para intensificar la </a:t>
            </a:r>
            <a:r>
              <a:rPr lang="es-ES" sz="1600" dirty="0" smtClean="0">
                <a:solidFill>
                  <a:srgbClr val="FFC000"/>
                </a:solidFill>
                <a:latin typeface="EHUSans" panose="02000503050000020004" pitchFamily="50"/>
              </a:rPr>
              <a:t>corresponsabilidad</a:t>
            </a:r>
            <a:r>
              <a:rPr lang="es-ES" sz="1200" dirty="0" smtClean="0">
                <a:latin typeface="EHUSans" panose="02000503050000020004" pitchFamily="50"/>
              </a:rPr>
              <a:t> </a:t>
            </a:r>
            <a:r>
              <a:rPr lang="es-ES" sz="1200" dirty="0" smtClean="0">
                <a:solidFill>
                  <a:schemeClr val="tx1">
                    <a:lumMod val="50000"/>
                    <a:lumOff val="50000"/>
                  </a:schemeClr>
                </a:solidFill>
                <a:latin typeface="EHUSans" panose="02000503050000020004" pitchFamily="50"/>
              </a:rPr>
              <a:t>con los ODS</a:t>
            </a:r>
            <a:r>
              <a:rPr lang="es-ES" sz="1200" dirty="0" smtClean="0">
                <a:latin typeface="EHUSans" panose="02000503050000020004" pitchFamily="50"/>
              </a:rPr>
              <a:t>.</a:t>
            </a:r>
          </a:p>
          <a:p>
            <a:pPr lvl="0"/>
            <a:endParaRPr lang="es-E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AD59CE7-2621-462F-8286-3D710A281633}" type="slidenum">
              <a:rPr lang="es-ES" smtClean="0"/>
              <a:t>13</a:t>
            </a:fld>
            <a:endParaRPr lang="es-ES"/>
          </a:p>
        </p:txBody>
      </p:sp>
    </p:spTree>
    <p:extLst>
      <p:ext uri="{BB962C8B-B14F-4D97-AF65-F5344CB8AC3E}">
        <p14:creationId xmlns:p14="http://schemas.microsoft.com/office/powerpoint/2010/main" val="2406668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1CAD524-F832-47A3-BE2C-8E8E15E2D932}" type="slidenum">
              <a:rPr lang="es-ES" smtClean="0"/>
              <a:t>14</a:t>
            </a:fld>
            <a:endParaRPr lang="es-ES"/>
          </a:p>
        </p:txBody>
      </p:sp>
    </p:spTree>
    <p:extLst>
      <p:ext uri="{BB962C8B-B14F-4D97-AF65-F5344CB8AC3E}">
        <p14:creationId xmlns:p14="http://schemas.microsoft.com/office/powerpoint/2010/main" val="3857881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Para la elaboración del panel se ha trabajado sobre los 13 ODS y las 35 metas seleccionadas, no consideradas de manera literal, pero si adoptándolas como metas de referencia por los ámbitos y objetivos que proponen. Se detallan en la figura izquierda. A partir de los indicadores empleados en diversos rankings, en el plan estratégico y en los planes sectoriales de la UPV/EHU se ha llegado a un p</a:t>
            </a:r>
            <a:r>
              <a:rPr lang="es-ES" sz="1200" b="1" kern="1200" dirty="0" smtClean="0">
                <a:solidFill>
                  <a:schemeClr val="tx1"/>
                </a:solidFill>
                <a:effectLst/>
                <a:latin typeface="+mn-lt"/>
                <a:ea typeface="+mn-ea"/>
                <a:cs typeface="+mn-cs"/>
              </a:rPr>
              <a:t>anel de 58 indicadores </a:t>
            </a:r>
            <a:r>
              <a:rPr lang="es-ES" sz="1200" kern="1200" dirty="0" smtClean="0">
                <a:solidFill>
                  <a:schemeClr val="tx1"/>
                </a:solidFill>
                <a:effectLst/>
                <a:latin typeface="+mn-lt"/>
                <a:ea typeface="+mn-ea"/>
                <a:cs typeface="+mn-cs"/>
              </a:rPr>
              <a:t>que se medirán con frecuencia anual (por curso académico) y que se reportarán desagregados por sexo (en los indicadores que proceda. A cada indicador le acompaña una </a:t>
            </a:r>
            <a:r>
              <a:rPr lang="es-ES" sz="1200" b="1" kern="1200" dirty="0" smtClean="0">
                <a:solidFill>
                  <a:schemeClr val="tx1"/>
                </a:solidFill>
                <a:effectLst/>
                <a:latin typeface="+mn-lt"/>
                <a:ea typeface="+mn-ea"/>
                <a:cs typeface="+mn-cs"/>
              </a:rPr>
              <a:t>ficha metodológica</a:t>
            </a:r>
            <a:r>
              <a:rPr lang="es-ES" sz="1200" kern="1200" dirty="0" smtClean="0">
                <a:solidFill>
                  <a:schemeClr val="tx1"/>
                </a:solidFill>
                <a:effectLst/>
                <a:latin typeface="+mn-lt"/>
                <a:ea typeface="+mn-ea"/>
                <a:cs typeface="+mn-cs"/>
              </a:rPr>
              <a:t> en la que se detalla la definición, fuente, metodología de cálculo y ODS y metas de referencia, entre otros aspectos. </a:t>
            </a:r>
          </a:p>
          <a:p>
            <a:endParaRPr lang="es-ES" dirty="0"/>
          </a:p>
        </p:txBody>
      </p:sp>
      <p:sp>
        <p:nvSpPr>
          <p:cNvPr id="4" name="Marcador de número de diapositiva 3"/>
          <p:cNvSpPr>
            <a:spLocks noGrp="1"/>
          </p:cNvSpPr>
          <p:nvPr>
            <p:ph type="sldNum" sz="quarter" idx="10"/>
          </p:nvPr>
        </p:nvSpPr>
        <p:spPr/>
        <p:txBody>
          <a:bodyPr/>
          <a:lstStyle/>
          <a:p>
            <a:fld id="{3035330F-1F23-4A5F-9EF6-F1A6B67DD359}" type="slidenum">
              <a:rPr lang="en-GB" smtClean="0"/>
              <a:t>15</a:t>
            </a:fld>
            <a:endParaRPr lang="en-GB"/>
          </a:p>
        </p:txBody>
      </p:sp>
    </p:spTree>
    <p:extLst>
      <p:ext uri="{BB962C8B-B14F-4D97-AF65-F5344CB8AC3E}">
        <p14:creationId xmlns:p14="http://schemas.microsoft.com/office/powerpoint/2010/main" val="587412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Paralelamente</a:t>
            </a:r>
            <a:r>
              <a:rPr lang="es-ES" baseline="0" dirty="0" smtClean="0"/>
              <a:t> a este trabajo y en colaboración con la Sociedad Pública de Gestión Ambiental del Gobierno Vasco (IHOBE) hemos desarrollado </a:t>
            </a:r>
            <a:r>
              <a:rPr lang="es-ES" sz="1200" kern="1200" dirty="0" smtClean="0">
                <a:solidFill>
                  <a:schemeClr val="tx1"/>
                </a:solidFill>
                <a:effectLst/>
                <a:latin typeface="+mn-lt"/>
                <a:ea typeface="+mn-ea"/>
                <a:cs typeface="+mn-cs"/>
              </a:rPr>
              <a:t>un </a:t>
            </a:r>
            <a:r>
              <a:rPr lang="es-ES" sz="1200" i="1" kern="1200" dirty="0" smtClean="0">
                <a:solidFill>
                  <a:schemeClr val="tx1"/>
                </a:solidFill>
                <a:effectLst/>
                <a:latin typeface="+mn-lt"/>
                <a:ea typeface="+mn-ea"/>
                <a:cs typeface="+mn-cs"/>
              </a:rPr>
              <a:t>Panel de indicadores de Desarrollo Sostenible de la UPV/EHU</a:t>
            </a:r>
            <a:r>
              <a:rPr lang="es-ES" sz="1200" kern="1200" dirty="0" smtClean="0">
                <a:solidFill>
                  <a:schemeClr val="tx1"/>
                </a:solidFill>
                <a:effectLst/>
                <a:latin typeface="+mn-lt"/>
                <a:ea typeface="+mn-ea"/>
                <a:cs typeface="+mn-cs"/>
              </a:rPr>
              <a:t>, recoge los aspectos técnicos de seguimiento de los ODS que se trabajarán en el ámbito universitario, así como la metodología de trabajo para su monitorización.</a:t>
            </a:r>
          </a:p>
          <a:p>
            <a:r>
              <a:rPr lang="es-ES" sz="1200" kern="1200" dirty="0" smtClean="0">
                <a:solidFill>
                  <a:schemeClr val="tx1"/>
                </a:solidFill>
                <a:effectLst/>
                <a:latin typeface="+mn-lt"/>
                <a:ea typeface="+mn-ea"/>
                <a:cs typeface="+mn-cs"/>
              </a:rPr>
              <a:t>Con este panel se espera:</a:t>
            </a:r>
          </a:p>
          <a:p>
            <a:pPr marL="171450" indent="-171450">
              <a:buFont typeface="Arial" panose="020B0604020202020204" pitchFamily="34" charset="0"/>
              <a:buChar char="•"/>
            </a:pPr>
            <a:r>
              <a:rPr lang="es-ES" dirty="0" smtClean="0"/>
              <a:t>Hacer una aportación a nivel europeo con un panel de indicadores en clave de ODS, manteniendo así la vocación de la UPV/EHU de ser referente en innovación, en este caso, en el ámbito de la Agenda 2030. </a:t>
            </a:r>
          </a:p>
          <a:p>
            <a:pPr marL="171450" indent="-171450">
              <a:buFont typeface="Arial" panose="020B0604020202020204" pitchFamily="34" charset="0"/>
              <a:buChar char="•"/>
            </a:pPr>
            <a:r>
              <a:rPr lang="es-ES" dirty="0" smtClean="0"/>
              <a:t>Compartir la metodología con otras universidades, con el fin de ser consecuente con la labor de transferencia y la vocación de compartir conocimiento de la UPV/EHU. </a:t>
            </a:r>
          </a:p>
          <a:p>
            <a:pPr marL="171450" indent="-171450">
              <a:buFont typeface="Arial" panose="020B0604020202020204" pitchFamily="34" charset="0"/>
              <a:buChar char="•"/>
            </a:pPr>
            <a:r>
              <a:rPr lang="es-ES" dirty="0" smtClean="0"/>
              <a:t>Rendir cuentas de forma transparente del avance que la UPV/EHU hace en el ámbito del desarrollo sostenible.</a:t>
            </a:r>
          </a:p>
          <a:p>
            <a:pPr marL="171450" indent="-171450">
              <a:buFont typeface="Arial" panose="020B0604020202020204" pitchFamily="34" charset="0"/>
              <a:buChar char="•"/>
            </a:pPr>
            <a:endParaRPr lang="es-ES" dirty="0" smtClean="0"/>
          </a:p>
          <a:p>
            <a:r>
              <a:rPr lang="es-ES" sz="1200" kern="1200" dirty="0" smtClean="0">
                <a:solidFill>
                  <a:schemeClr val="tx1"/>
                </a:solidFill>
                <a:effectLst/>
                <a:latin typeface="+mn-lt"/>
                <a:ea typeface="+mn-ea"/>
                <a:cs typeface="+mn-cs"/>
              </a:rPr>
              <a:t>Este panel ha sido elaborado en colaboración con la Sociedad Pública de Gestión Ambiental –IHOBE del </a:t>
            </a:r>
            <a:r>
              <a:rPr lang="es-ES" sz="1200" kern="1200" dirty="0" err="1" smtClean="0">
                <a:solidFill>
                  <a:schemeClr val="tx1"/>
                </a:solidFill>
                <a:effectLst/>
                <a:latin typeface="+mn-lt"/>
                <a:ea typeface="+mn-ea"/>
                <a:cs typeface="+mn-cs"/>
              </a:rPr>
              <a:t>del</a:t>
            </a:r>
            <a:r>
              <a:rPr lang="es-ES" sz="1200" kern="1200" dirty="0" smtClean="0">
                <a:solidFill>
                  <a:schemeClr val="tx1"/>
                </a:solidFill>
                <a:effectLst/>
                <a:latin typeface="+mn-lt"/>
                <a:ea typeface="+mn-ea"/>
                <a:cs typeface="+mn-cs"/>
              </a:rPr>
              <a:t> Gobierno Vasco y </a:t>
            </a:r>
            <a:r>
              <a:rPr lang="es-ES" sz="1200" b="1" kern="1200" dirty="0" smtClean="0">
                <a:solidFill>
                  <a:schemeClr val="tx1"/>
                </a:solidFill>
                <a:effectLst/>
                <a:latin typeface="+mn-lt"/>
                <a:ea typeface="+mn-ea"/>
                <a:cs typeface="+mn-cs"/>
              </a:rPr>
              <a:t>ha servido de referencia para la elaboración de la guía estatal “Cómo evaluar los ODS en las Universidades” elaborada por la Red Española de Desarrollo Sostenible (REDS) en 2019.</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r>
            <a:br>
              <a:rPr lang="es-ES" sz="1200" kern="1200" dirty="0" smtClean="0">
                <a:solidFill>
                  <a:schemeClr val="tx1"/>
                </a:solidFill>
                <a:effectLst/>
                <a:latin typeface="+mn-lt"/>
                <a:ea typeface="+mn-ea"/>
                <a:cs typeface="+mn-cs"/>
              </a:rPr>
            </a:br>
            <a:endParaRPr lang="es-ES" dirty="0" smtClean="0">
              <a:effectLst/>
            </a:endParaRPr>
          </a:p>
          <a:p>
            <a:r>
              <a:rPr lang="es-ES" sz="1200" kern="1200" dirty="0" smtClean="0">
                <a:solidFill>
                  <a:schemeClr val="tx1"/>
                </a:solidFill>
                <a:effectLst/>
                <a:latin typeface="+mn-lt"/>
                <a:ea typeface="+mn-ea"/>
                <a:cs typeface="+mn-cs"/>
              </a:rPr>
              <a:t/>
            </a:r>
            <a:br>
              <a:rPr lang="es-ES" sz="1200" kern="1200" dirty="0" smtClean="0">
                <a:solidFill>
                  <a:schemeClr val="tx1"/>
                </a:solidFill>
                <a:effectLst/>
                <a:latin typeface="+mn-lt"/>
                <a:ea typeface="+mn-ea"/>
                <a:cs typeface="+mn-cs"/>
              </a:rPr>
            </a:br>
            <a:endParaRPr lang="es-ES" dirty="0" smtClean="0">
              <a:effectLst/>
            </a:endParaRPr>
          </a:p>
          <a:p>
            <a:r>
              <a:rPr lang="es-ES" sz="1200" kern="1200" dirty="0" smtClean="0">
                <a:solidFill>
                  <a:schemeClr val="tx1"/>
                </a:solidFill>
                <a:effectLst/>
                <a:latin typeface="+mn-lt"/>
                <a:ea typeface="+mn-ea"/>
                <a:cs typeface="+mn-cs"/>
              </a:rPr>
              <a:t/>
            </a:r>
            <a:br>
              <a:rPr lang="es-ES" sz="1200" kern="1200" dirty="0" smtClean="0">
                <a:solidFill>
                  <a:schemeClr val="tx1"/>
                </a:solidFill>
                <a:effectLst/>
                <a:latin typeface="+mn-lt"/>
                <a:ea typeface="+mn-ea"/>
                <a:cs typeface="+mn-cs"/>
              </a:rPr>
            </a:br>
            <a:endParaRPr lang="es-ES" dirty="0"/>
          </a:p>
        </p:txBody>
      </p:sp>
      <p:sp>
        <p:nvSpPr>
          <p:cNvPr id="4" name="Marcador de número de diapositiva 3"/>
          <p:cNvSpPr>
            <a:spLocks noGrp="1"/>
          </p:cNvSpPr>
          <p:nvPr>
            <p:ph type="sldNum" sz="quarter" idx="10"/>
          </p:nvPr>
        </p:nvSpPr>
        <p:spPr/>
        <p:txBody>
          <a:bodyPr/>
          <a:lstStyle/>
          <a:p>
            <a:fld id="{3035330F-1F23-4A5F-9EF6-F1A6B67DD359}" type="slidenum">
              <a:rPr lang="en-GB" smtClean="0"/>
              <a:t>16</a:t>
            </a:fld>
            <a:endParaRPr lang="en-GB"/>
          </a:p>
        </p:txBody>
      </p:sp>
    </p:spTree>
    <p:extLst>
      <p:ext uri="{BB962C8B-B14F-4D97-AF65-F5344CB8AC3E}">
        <p14:creationId xmlns:p14="http://schemas.microsoft.com/office/powerpoint/2010/main" val="4188147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58</a:t>
            </a:r>
            <a:r>
              <a:rPr lang="es-ES" baseline="0" dirty="0" smtClean="0"/>
              <a:t> indicadores</a:t>
            </a:r>
          </a:p>
          <a:p>
            <a:r>
              <a:rPr lang="es-ES" baseline="0" dirty="0" smtClean="0"/>
              <a:t>A modo de ejemplo, se muestran los indicadores de los ODS 5 Y 13 </a:t>
            </a:r>
            <a:endParaRPr lang="es-ES" dirty="0"/>
          </a:p>
        </p:txBody>
      </p:sp>
      <p:sp>
        <p:nvSpPr>
          <p:cNvPr id="4" name="Marcador de número de diapositiva 3"/>
          <p:cNvSpPr>
            <a:spLocks noGrp="1"/>
          </p:cNvSpPr>
          <p:nvPr>
            <p:ph type="sldNum" sz="quarter" idx="10"/>
          </p:nvPr>
        </p:nvSpPr>
        <p:spPr/>
        <p:txBody>
          <a:bodyPr/>
          <a:lstStyle/>
          <a:p>
            <a:fld id="{3035330F-1F23-4A5F-9EF6-F1A6B67DD359}" type="slidenum">
              <a:rPr lang="en-GB" smtClean="0"/>
              <a:t>17</a:t>
            </a:fld>
            <a:endParaRPr lang="en-GB"/>
          </a:p>
        </p:txBody>
      </p:sp>
    </p:spTree>
    <p:extLst>
      <p:ext uri="{BB962C8B-B14F-4D97-AF65-F5344CB8AC3E}">
        <p14:creationId xmlns:p14="http://schemas.microsoft.com/office/powerpoint/2010/main" val="1607156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035330F-1F23-4A5F-9EF6-F1A6B67DD359}" type="slidenum">
              <a:rPr lang="en-GB" smtClean="0"/>
              <a:t>18</a:t>
            </a:fld>
            <a:endParaRPr lang="en-GB"/>
          </a:p>
        </p:txBody>
      </p:sp>
    </p:spTree>
    <p:extLst>
      <p:ext uri="{BB962C8B-B14F-4D97-AF65-F5344CB8AC3E}">
        <p14:creationId xmlns:p14="http://schemas.microsoft.com/office/powerpoint/2010/main" val="543366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035330F-1F23-4A5F-9EF6-F1A6B67DD359}" type="slidenum">
              <a:rPr lang="en-GB" smtClean="0"/>
              <a:t>19</a:t>
            </a:fld>
            <a:endParaRPr lang="en-GB"/>
          </a:p>
        </p:txBody>
      </p:sp>
    </p:spTree>
    <p:extLst>
      <p:ext uri="{BB962C8B-B14F-4D97-AF65-F5344CB8AC3E}">
        <p14:creationId xmlns:p14="http://schemas.microsoft.com/office/powerpoint/2010/main" val="402926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035330F-1F23-4A5F-9EF6-F1A6B67DD359}" type="slidenum">
              <a:rPr lang="en-GB" smtClean="0"/>
              <a:t>20</a:t>
            </a:fld>
            <a:endParaRPr lang="en-GB"/>
          </a:p>
        </p:txBody>
      </p:sp>
    </p:spTree>
    <p:extLst>
      <p:ext uri="{BB962C8B-B14F-4D97-AF65-F5344CB8AC3E}">
        <p14:creationId xmlns:p14="http://schemas.microsoft.com/office/powerpoint/2010/main" val="70382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035330F-1F23-4A5F-9EF6-F1A6B67DD359}" type="slidenum">
              <a:rPr lang="en-GB" smtClean="0"/>
              <a:t>2</a:t>
            </a:fld>
            <a:endParaRPr lang="en-GB"/>
          </a:p>
        </p:txBody>
      </p:sp>
    </p:spTree>
    <p:extLst>
      <p:ext uri="{BB962C8B-B14F-4D97-AF65-F5344CB8AC3E}">
        <p14:creationId xmlns:p14="http://schemas.microsoft.com/office/powerpoint/2010/main" val="3345842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035330F-1F23-4A5F-9EF6-F1A6B67DD359}" type="slidenum">
              <a:rPr lang="en-GB" smtClean="0"/>
              <a:t>21</a:t>
            </a:fld>
            <a:endParaRPr lang="en-GB"/>
          </a:p>
        </p:txBody>
      </p:sp>
    </p:spTree>
    <p:extLst>
      <p:ext uri="{BB962C8B-B14F-4D97-AF65-F5344CB8AC3E}">
        <p14:creationId xmlns:p14="http://schemas.microsoft.com/office/powerpoint/2010/main" val="2148906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035330F-1F23-4A5F-9EF6-F1A6B67DD359}" type="slidenum">
              <a:rPr lang="en-GB" smtClean="0"/>
              <a:t>22</a:t>
            </a:fld>
            <a:endParaRPr lang="en-GB"/>
          </a:p>
        </p:txBody>
      </p:sp>
    </p:spTree>
    <p:extLst>
      <p:ext uri="{BB962C8B-B14F-4D97-AF65-F5344CB8AC3E}">
        <p14:creationId xmlns:p14="http://schemas.microsoft.com/office/powerpoint/2010/main" val="3057832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035330F-1F23-4A5F-9EF6-F1A6B67DD359}" type="slidenum">
              <a:rPr lang="en-GB" smtClean="0"/>
              <a:t>23</a:t>
            </a:fld>
            <a:endParaRPr lang="en-GB"/>
          </a:p>
        </p:txBody>
      </p:sp>
    </p:spTree>
    <p:extLst>
      <p:ext uri="{BB962C8B-B14F-4D97-AF65-F5344CB8AC3E}">
        <p14:creationId xmlns:p14="http://schemas.microsoft.com/office/powerpoint/2010/main" val="2071245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035330F-1F23-4A5F-9EF6-F1A6B67DD359}" type="slidenum">
              <a:rPr lang="en-GB" smtClean="0"/>
              <a:t>24</a:t>
            </a:fld>
            <a:endParaRPr lang="en-GB"/>
          </a:p>
        </p:txBody>
      </p:sp>
    </p:spTree>
    <p:extLst>
      <p:ext uri="{BB962C8B-B14F-4D97-AF65-F5344CB8AC3E}">
        <p14:creationId xmlns:p14="http://schemas.microsoft.com/office/powerpoint/2010/main" val="3914981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035330F-1F23-4A5F-9EF6-F1A6B67DD359}" type="slidenum">
              <a:rPr lang="en-GB" smtClean="0"/>
              <a:t>25</a:t>
            </a:fld>
            <a:endParaRPr lang="en-GB"/>
          </a:p>
        </p:txBody>
      </p:sp>
    </p:spTree>
    <p:extLst>
      <p:ext uri="{BB962C8B-B14F-4D97-AF65-F5344CB8AC3E}">
        <p14:creationId xmlns:p14="http://schemas.microsoft.com/office/powerpoint/2010/main" val="806262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035330F-1F23-4A5F-9EF6-F1A6B67DD359}" type="slidenum">
              <a:rPr lang="en-GB" smtClean="0"/>
              <a:t>26</a:t>
            </a:fld>
            <a:endParaRPr lang="en-GB"/>
          </a:p>
        </p:txBody>
      </p:sp>
    </p:spTree>
    <p:extLst>
      <p:ext uri="{BB962C8B-B14F-4D97-AF65-F5344CB8AC3E}">
        <p14:creationId xmlns:p14="http://schemas.microsoft.com/office/powerpoint/2010/main" val="2818854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035330F-1F23-4A5F-9EF6-F1A6B67DD359}" type="slidenum">
              <a:rPr lang="en-GB" smtClean="0"/>
              <a:t>27</a:t>
            </a:fld>
            <a:endParaRPr lang="en-GB"/>
          </a:p>
        </p:txBody>
      </p:sp>
    </p:spTree>
    <p:extLst>
      <p:ext uri="{BB962C8B-B14F-4D97-AF65-F5344CB8AC3E}">
        <p14:creationId xmlns:p14="http://schemas.microsoft.com/office/powerpoint/2010/main" val="2701475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035330F-1F23-4A5F-9EF6-F1A6B67DD359}" type="slidenum">
              <a:rPr lang="en-GB" smtClean="0"/>
              <a:t>28</a:t>
            </a:fld>
            <a:endParaRPr lang="en-GB"/>
          </a:p>
        </p:txBody>
      </p:sp>
    </p:spTree>
    <p:extLst>
      <p:ext uri="{BB962C8B-B14F-4D97-AF65-F5344CB8AC3E}">
        <p14:creationId xmlns:p14="http://schemas.microsoft.com/office/powerpoint/2010/main" val="3468037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035330F-1F23-4A5F-9EF6-F1A6B67DD359}" type="slidenum">
              <a:rPr lang="en-GB" smtClean="0"/>
              <a:t>29</a:t>
            </a:fld>
            <a:endParaRPr lang="en-GB"/>
          </a:p>
        </p:txBody>
      </p:sp>
    </p:spTree>
    <p:extLst>
      <p:ext uri="{BB962C8B-B14F-4D97-AF65-F5344CB8AC3E}">
        <p14:creationId xmlns:p14="http://schemas.microsoft.com/office/powerpoint/2010/main" val="2524726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u-ES" smtClean="0"/>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452F1AF-9D18-4B16-97C4-39CA7CB9BBE5}" type="slidenum">
              <a:rPr lang="es-ES" altLang="eu-ES" sz="1200"/>
              <a:pPr/>
              <a:t>3</a:t>
            </a:fld>
            <a:endParaRPr lang="es-ES" altLang="eu-ES" sz="1200"/>
          </a:p>
        </p:txBody>
      </p:sp>
    </p:spTree>
    <p:extLst>
      <p:ext uri="{BB962C8B-B14F-4D97-AF65-F5344CB8AC3E}">
        <p14:creationId xmlns:p14="http://schemas.microsoft.com/office/powerpoint/2010/main" val="46176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035330F-1F23-4A5F-9EF6-F1A6B67DD359}" type="slidenum">
              <a:rPr lang="en-GB" smtClean="0"/>
              <a:t>4</a:t>
            </a:fld>
            <a:endParaRPr lang="en-GB"/>
          </a:p>
        </p:txBody>
      </p:sp>
    </p:spTree>
    <p:extLst>
      <p:ext uri="{BB962C8B-B14F-4D97-AF65-F5344CB8AC3E}">
        <p14:creationId xmlns:p14="http://schemas.microsoft.com/office/powerpoint/2010/main" val="123311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a:t>
            </a:r>
            <a:r>
              <a:rPr lang="es-ES" sz="1200" kern="1200" baseline="0" dirty="0" smtClean="0">
                <a:solidFill>
                  <a:schemeClr val="tx1"/>
                </a:solidFill>
                <a:effectLst/>
                <a:latin typeface="+mn-lt"/>
                <a:ea typeface="+mn-ea"/>
                <a:cs typeface="+mn-cs"/>
              </a:rPr>
              <a:t> UPV/EHU se comprometió (informalmente) con la Agenda desde el mismo momento en el que sea aprobó. No obstante, los meses posteriores a la aprobación fueron meses de cambio en nuestra universidad ya que coincidieron con elecciones y posterior cambio del equipo de gobierno.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tx1"/>
                </a:solidFill>
                <a:effectLst/>
                <a:latin typeface="+mn-lt"/>
                <a:ea typeface="+mn-ea"/>
                <a:cs typeface="+mn-cs"/>
              </a:rPr>
              <a:t>Así, </a:t>
            </a:r>
            <a:r>
              <a:rPr lang="es-ES" sz="1200" b="1" kern="1200" baseline="0" dirty="0" smtClean="0">
                <a:solidFill>
                  <a:schemeClr val="tx1"/>
                </a:solidFill>
                <a:effectLst/>
                <a:latin typeface="+mn-lt"/>
                <a:ea typeface="+mn-ea"/>
                <a:cs typeface="+mn-cs"/>
              </a:rPr>
              <a:t>en 2017</a:t>
            </a:r>
            <a:r>
              <a:rPr lang="es-ES" sz="1200" kern="1200" baseline="0" dirty="0" smtClean="0">
                <a:solidFill>
                  <a:schemeClr val="tx1"/>
                </a:solidFill>
                <a:effectLst/>
                <a:latin typeface="+mn-lt"/>
                <a:ea typeface="+mn-ea"/>
                <a:cs typeface="+mn-cs"/>
              </a:rPr>
              <a:t>, una vez estaba conformado el nuevo equipo comenzamos un </a:t>
            </a:r>
            <a:r>
              <a:rPr lang="es-ES" sz="1200" b="1" kern="1200" baseline="0" dirty="0" smtClean="0">
                <a:solidFill>
                  <a:schemeClr val="tx1"/>
                </a:solidFill>
                <a:effectLst/>
                <a:latin typeface="+mn-lt"/>
                <a:ea typeface="+mn-ea"/>
                <a:cs typeface="+mn-cs"/>
              </a:rPr>
              <a:t>proceso de reflexión </a:t>
            </a:r>
            <a:r>
              <a:rPr lang="es-ES" sz="1200" kern="1200" baseline="0" dirty="0" smtClean="0">
                <a:solidFill>
                  <a:schemeClr val="tx1"/>
                </a:solidFill>
                <a:effectLst/>
                <a:latin typeface="+mn-lt"/>
                <a:ea typeface="+mn-ea"/>
                <a:cs typeface="+mn-cs"/>
              </a:rPr>
              <a:t>en torno a la Agenda. Una reflexión doble ¿qué podemos aportar desde la Universidad a la Agenda? ¿Qué puede aportar la Agenda a la universidad?  </a:t>
            </a:r>
            <a:r>
              <a:rPr lang="es-ES" sz="1200" kern="1200" dirty="0" smtClean="0">
                <a:solidFill>
                  <a:schemeClr val="tx1"/>
                </a:solidFill>
                <a:effectLst/>
                <a:latin typeface="+mn-lt"/>
                <a:ea typeface="+mn-ea"/>
                <a:cs typeface="+mn-cs"/>
              </a:rPr>
              <a:t>Rápidamente vinos que la Agenda era un marco en el que podía ubicar un gran número de los programas que veníamos desarrollando desde diferentes</a:t>
            </a:r>
            <a:r>
              <a:rPr lang="es-ES" sz="1200" kern="1200" baseline="0" dirty="0" smtClean="0">
                <a:solidFill>
                  <a:schemeClr val="tx1"/>
                </a:solidFill>
                <a:effectLst/>
                <a:latin typeface="+mn-lt"/>
                <a:ea typeface="+mn-ea"/>
                <a:cs typeface="+mn-cs"/>
              </a:rPr>
              <a:t> ‘parcelas’- ‘servicios’-’nichos’ (CAMPUS BIZIA LAB, AKADEME, DISCAP, GAZTENPATIA….) y que a la vez era la hoja de ruta para alinear el trabajo de la Universidad con los grandes retos del planeta.</a:t>
            </a:r>
            <a:endParaRPr lang="es-ES" dirty="0" smtClean="0"/>
          </a:p>
          <a:p>
            <a:r>
              <a:rPr lang="es-ES" b="1" dirty="0" smtClean="0"/>
              <a:t>En 2018 </a:t>
            </a:r>
            <a:r>
              <a:rPr lang="es-ES" dirty="0" smtClean="0"/>
              <a:t>se aprobó</a:t>
            </a:r>
            <a:r>
              <a:rPr lang="es-ES" baseline="0" dirty="0" smtClean="0"/>
              <a:t> e</a:t>
            </a:r>
            <a:r>
              <a:rPr lang="es-ES" dirty="0" smtClean="0"/>
              <a:t>l Plan Estratégico de la UPV/EHU 2018-20211, base programática de la política universitaria en los próximos años, ha hecho suya la definición global, inter- conectada y escalable del concepto sostenibilidad que ha sido percibido como una oportunidad de futuro. Así, se han definido objetivos como “</a:t>
            </a:r>
            <a:r>
              <a:rPr lang="es-ES" i="1" dirty="0" smtClean="0"/>
              <a:t>convertir a la universidad en una institución que promueva el desarrollo sostenible, la inclusión y el compromiso social</a:t>
            </a:r>
            <a:r>
              <a:rPr lang="es-ES" dirty="0" smtClean="0"/>
              <a:t>” (Eje: Relación con la sociedad) y “</a:t>
            </a:r>
            <a:r>
              <a:rPr lang="es-ES" i="1" dirty="0" smtClean="0"/>
              <a:t>fomentar en el alumnado los</a:t>
            </a:r>
            <a:r>
              <a:rPr lang="es-ES" i="1" baseline="0" dirty="0" smtClean="0"/>
              <a:t> </a:t>
            </a:r>
            <a:r>
              <a:rPr lang="es-ES" i="1" dirty="0" smtClean="0"/>
              <a:t>valores universitarios, la colaboración, la igualdad, el pensamiento crítico, la creatividad y el compromiso social, contribuyendo a su formación integral como ciudadanos y ciudadanas</a:t>
            </a:r>
            <a:r>
              <a:rPr lang="es-ES" dirty="0" smtClean="0"/>
              <a:t>” (Eje: Personas). Ambos objetivos establecen mandatos concretos en esta dirección de integración de la</a:t>
            </a:r>
            <a:r>
              <a:rPr lang="es-ES" baseline="0" dirty="0" smtClean="0"/>
              <a:t> sostenibilidad en las políticas universitarias</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3035330F-1F23-4A5F-9EF6-F1A6B67DD359}" type="slidenum">
              <a:rPr lang="en-GB" smtClean="0"/>
              <a:t>5</a:t>
            </a:fld>
            <a:endParaRPr lang="en-GB"/>
          </a:p>
        </p:txBody>
      </p:sp>
    </p:spTree>
    <p:extLst>
      <p:ext uri="{BB962C8B-B14F-4D97-AF65-F5344CB8AC3E}">
        <p14:creationId xmlns:p14="http://schemas.microsoft.com/office/powerpoint/2010/main" val="1723069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035330F-1F23-4A5F-9EF6-F1A6B67DD359}" type="slidenum">
              <a:rPr lang="en-GB" smtClean="0"/>
              <a:t>6</a:t>
            </a:fld>
            <a:endParaRPr lang="en-GB"/>
          </a:p>
        </p:txBody>
      </p:sp>
    </p:spTree>
    <p:extLst>
      <p:ext uri="{BB962C8B-B14F-4D97-AF65-F5344CB8AC3E}">
        <p14:creationId xmlns:p14="http://schemas.microsoft.com/office/powerpoint/2010/main" val="3159147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siguiente paso fue establecer con cuales</a:t>
            </a:r>
            <a:r>
              <a:rPr lang="es-ES" baseline="0" dirty="0" smtClean="0"/>
              <a:t> de los ODS podríamos impactar.</a:t>
            </a:r>
          </a:p>
          <a:p>
            <a:r>
              <a:rPr lang="es-ES" baseline="0" dirty="0" smtClean="0"/>
              <a:t>12 de los 17 ODS de la Agenda 2030 de Naciones Unidas y el ODS 17+1 “Diversidad lingüística y cultural”. </a:t>
            </a:r>
            <a:r>
              <a:rPr lang="es-ES" sz="1200" kern="1200" dirty="0" smtClean="0">
                <a:solidFill>
                  <a:schemeClr val="tx1"/>
                </a:solidFill>
                <a:effectLst/>
                <a:latin typeface="+mn-lt"/>
                <a:ea typeface="+mn-ea"/>
                <a:cs typeface="+mn-cs"/>
              </a:rPr>
              <a:t>Hemos de hacer notar una cuestión muy importante para la UPV/EHU,</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es el desarrollo del euskera y la cultura vasca, y la capacitación plurilingüe, un parámetro cultural y lingüístico que no ha quedado explícitamente recogido en los ODS y que incorporamos en nuestra hoja de ruta como ODS 17+1</a:t>
            </a:r>
            <a:r>
              <a:rPr lang="es-ES" sz="1200" kern="1200" baseline="0" dirty="0" smtClean="0">
                <a:solidFill>
                  <a:schemeClr val="tx1"/>
                </a:solidFill>
                <a:effectLst/>
                <a:latin typeface="+mn-lt"/>
                <a:ea typeface="+mn-ea"/>
                <a:cs typeface="+mn-cs"/>
              </a:rPr>
              <a:t> u ODS 18</a:t>
            </a:r>
            <a:r>
              <a:rPr lang="es-ES" sz="1200" kern="1200" dirty="0" smtClean="0">
                <a:solidFill>
                  <a:schemeClr val="tx1"/>
                </a:solidFill>
                <a:effectLst/>
                <a:latin typeface="+mn-lt"/>
                <a:ea typeface="+mn-ea"/>
                <a:cs typeface="+mn-cs"/>
              </a:rPr>
              <a:t>, haciendo nuestra la iniciativa de la </a:t>
            </a:r>
            <a:r>
              <a:rPr lang="es-ES" sz="1200" i="1" kern="1200" dirty="0" smtClean="0">
                <a:solidFill>
                  <a:schemeClr val="tx1"/>
                </a:solidFill>
                <a:effectLst/>
                <a:latin typeface="+mn-lt"/>
                <a:ea typeface="+mn-ea"/>
                <a:cs typeface="+mn-cs"/>
              </a:rPr>
              <a:t>Cátedra Unesco de Patrimonio Lingüístico Mundial de la UPV/EHU</a:t>
            </a:r>
            <a:r>
              <a:rPr lang="es-ES" sz="1200" kern="1200" dirty="0" smtClean="0">
                <a:solidFill>
                  <a:schemeClr val="tx1"/>
                </a:solidFill>
                <a:effectLst/>
                <a:latin typeface="+mn-lt"/>
                <a:ea typeface="+mn-ea"/>
                <a:cs typeface="+mn-cs"/>
              </a:rPr>
              <a:t>. </a:t>
            </a:r>
            <a:endParaRPr lang="es-ES" baseline="0" dirty="0" smtClean="0"/>
          </a:p>
          <a:p>
            <a:endParaRPr lang="es-ES" baseline="0" dirty="0" smtClean="0"/>
          </a:p>
          <a:p>
            <a:endParaRPr lang="es-ES" dirty="0"/>
          </a:p>
        </p:txBody>
      </p:sp>
      <p:sp>
        <p:nvSpPr>
          <p:cNvPr id="4" name="Marcador de número de diapositiva 3"/>
          <p:cNvSpPr>
            <a:spLocks noGrp="1"/>
          </p:cNvSpPr>
          <p:nvPr>
            <p:ph type="sldNum" sz="quarter" idx="10"/>
          </p:nvPr>
        </p:nvSpPr>
        <p:spPr/>
        <p:txBody>
          <a:bodyPr/>
          <a:lstStyle/>
          <a:p>
            <a:fld id="{3035330F-1F23-4A5F-9EF6-F1A6B67DD359}" type="slidenum">
              <a:rPr lang="en-GB" smtClean="0"/>
              <a:t>7</a:t>
            </a:fld>
            <a:endParaRPr lang="en-GB"/>
          </a:p>
        </p:txBody>
      </p:sp>
    </p:spTree>
    <p:extLst>
      <p:ext uri="{BB962C8B-B14F-4D97-AF65-F5344CB8AC3E}">
        <p14:creationId xmlns:p14="http://schemas.microsoft.com/office/powerpoint/2010/main" val="989796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El siguiente paso fue ¿Cómo los interconectamos?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El primer interrogante que surge es cómo articular los ODS en la actividad universitaria de forma global y efectiva, superando visiones y modos de trabajo excesivamente aislados y fragmentados. En este sentido se han dado ya varios pasos que dan cobertura institucional pero que, a su vez, ayudan a dar pasos de carácter más operativo.</a:t>
            </a:r>
          </a:p>
          <a:p>
            <a:r>
              <a:rPr lang="es-ES" dirty="0" smtClean="0"/>
              <a:t>Se</a:t>
            </a:r>
            <a:r>
              <a:rPr lang="es-ES" baseline="0" dirty="0" smtClean="0"/>
              <a:t> muestra en esta imagen pero la relación se aprecia mejor en la siguiente…. </a:t>
            </a:r>
            <a:endParaRPr lang="es-ES" dirty="0"/>
          </a:p>
        </p:txBody>
      </p:sp>
      <p:sp>
        <p:nvSpPr>
          <p:cNvPr id="4" name="Marcador de número de diapositiva 3"/>
          <p:cNvSpPr>
            <a:spLocks noGrp="1"/>
          </p:cNvSpPr>
          <p:nvPr>
            <p:ph type="sldNum" sz="quarter" idx="10"/>
          </p:nvPr>
        </p:nvSpPr>
        <p:spPr/>
        <p:txBody>
          <a:bodyPr/>
          <a:lstStyle/>
          <a:p>
            <a:fld id="{3035330F-1F23-4A5F-9EF6-F1A6B67DD359}" type="slidenum">
              <a:rPr lang="en-GB" smtClean="0"/>
              <a:t>8</a:t>
            </a:fld>
            <a:endParaRPr lang="en-GB"/>
          </a:p>
        </p:txBody>
      </p:sp>
    </p:spTree>
    <p:extLst>
      <p:ext uri="{BB962C8B-B14F-4D97-AF65-F5344CB8AC3E}">
        <p14:creationId xmlns:p14="http://schemas.microsoft.com/office/powerpoint/2010/main" val="1041733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El siguiente paso fue ¿Cómo los interconectamos?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El primer interrogante que surge es cómo articular los ODS en la actividad universitaria de forma global y efectiva, superando visiones y modos de trabajo excesivamente aislados y fragmentados. En este sentido se han dado ya varios pasos que dan cobertura institucional pero que, a su vez, ayudan a dar pasos de carácter más operativo.</a:t>
            </a:r>
          </a:p>
          <a:p>
            <a:r>
              <a:rPr lang="es-ES" dirty="0" smtClean="0"/>
              <a:t>Se</a:t>
            </a:r>
            <a:r>
              <a:rPr lang="es-ES" baseline="0" dirty="0" smtClean="0"/>
              <a:t> muestra en esta imagen pero la relación se aprecia mejor en la siguiente…. </a:t>
            </a:r>
            <a:endParaRPr lang="es-ES" dirty="0" smtClean="0"/>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objetivo central sobre el que se pivota gran parte de la actividad universitaria es el ODS 4. O</a:t>
            </a:r>
            <a:r>
              <a:rPr lang="es-ES" sz="1200" b="1" kern="1200" dirty="0" smtClean="0">
                <a:solidFill>
                  <a:schemeClr val="tx1"/>
                </a:solidFill>
                <a:effectLst/>
                <a:latin typeface="+mn-lt"/>
                <a:ea typeface="+mn-ea"/>
                <a:cs typeface="+mn-cs"/>
              </a:rPr>
              <a:t>DS 4 “Garantizar una educación inclusiva, equitativa y de calidad y promover oportunidades de aprendizaje durante toda la vida para todos” </a:t>
            </a:r>
            <a:r>
              <a:rPr lang="es-ES" sz="1200" kern="1200" dirty="0" smtClean="0">
                <a:solidFill>
                  <a:schemeClr val="tx1"/>
                </a:solidFill>
                <a:effectLst/>
                <a:latin typeface="+mn-lt"/>
                <a:ea typeface="+mn-ea"/>
                <a:cs typeface="+mn-cs"/>
              </a:rPr>
              <a:t>ya que acapara toda la atención de los procesos de enseñanza-aprendizaje en su versión más amplia y comprensiva. Esta matriz incluye la articulación del ODS 8 que nos conduce a la empleabilidad y a la contribución que desde la educación universitaria se hace al desarrollo económico sostenible, así como el ODS 16 que abarca toda la educación para los derechos humanos que constituye un elemento imprescindible en la lógica curricular, el ODS 17, que cubre todo el abanico de la cooperación al desarrollo, el compromiso y la transferencia social y el ODS 17+1, relativo al desarrollo del euskera y la cultura vasca, y la capacitación plurilingüe, un parámetro cultural y lingüístico. </a:t>
            </a:r>
          </a:p>
          <a:p>
            <a:r>
              <a:rPr lang="es-ES" sz="1200" kern="1200" dirty="0" smtClean="0">
                <a:solidFill>
                  <a:schemeClr val="tx1"/>
                </a:solidFill>
                <a:effectLst/>
                <a:latin typeface="+mn-lt"/>
                <a:ea typeface="+mn-ea"/>
                <a:cs typeface="+mn-cs"/>
              </a:rPr>
              <a:t>Junto a este núcleo, que afecta principalmente a los procesos de formación universitaria, se despliegan tres planes sectoriales:</a:t>
            </a:r>
          </a:p>
          <a:p>
            <a:pPr lvl="0"/>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AD59CE7-2621-462F-8286-3D710A281633}" type="slidenum">
              <a:rPr lang="es-ES" smtClean="0"/>
              <a:t>9</a:t>
            </a:fld>
            <a:endParaRPr lang="es-ES"/>
          </a:p>
        </p:txBody>
      </p:sp>
    </p:spTree>
    <p:extLst>
      <p:ext uri="{BB962C8B-B14F-4D97-AF65-F5344CB8AC3E}">
        <p14:creationId xmlns:p14="http://schemas.microsoft.com/office/powerpoint/2010/main" val="1399565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GB"/>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GB"/>
          </a:p>
        </p:txBody>
      </p:sp>
      <p:sp>
        <p:nvSpPr>
          <p:cNvPr id="4" name="Marcador de fecha 3"/>
          <p:cNvSpPr>
            <a:spLocks noGrp="1"/>
          </p:cNvSpPr>
          <p:nvPr>
            <p:ph type="dt" sz="half" idx="10"/>
          </p:nvPr>
        </p:nvSpPr>
        <p:spPr/>
        <p:txBody>
          <a:bodyPr/>
          <a:lstStyle/>
          <a:p>
            <a:fld id="{44E33C2B-A36D-4A96-9B8A-FB73472E2272}" type="datetime1">
              <a:rPr lang="en-GB" smtClean="0"/>
              <a:t>23/11/2023</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9BBB759F-FEA5-4646-8785-994C2FBD5932}" type="slidenum">
              <a:rPr lang="en-GB" smtClean="0"/>
              <a:t>‹Nº›</a:t>
            </a:fld>
            <a:endParaRPr lang="en-GB"/>
          </a:p>
        </p:txBody>
      </p:sp>
    </p:spTree>
    <p:extLst>
      <p:ext uri="{BB962C8B-B14F-4D97-AF65-F5344CB8AC3E}">
        <p14:creationId xmlns:p14="http://schemas.microsoft.com/office/powerpoint/2010/main" val="287625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GB"/>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fecha 3"/>
          <p:cNvSpPr>
            <a:spLocks noGrp="1"/>
          </p:cNvSpPr>
          <p:nvPr>
            <p:ph type="dt" sz="half" idx="10"/>
          </p:nvPr>
        </p:nvSpPr>
        <p:spPr/>
        <p:txBody>
          <a:bodyPr/>
          <a:lstStyle/>
          <a:p>
            <a:fld id="{56825EE9-20A7-4073-BDEC-D8FD618D4C25}" type="datetime1">
              <a:rPr lang="en-GB" smtClean="0"/>
              <a:t>23/11/2023</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9BBB759F-FEA5-4646-8785-994C2FBD5932}" type="slidenum">
              <a:rPr lang="en-GB" smtClean="0"/>
              <a:t>‹Nº›</a:t>
            </a:fld>
            <a:endParaRPr lang="en-GB"/>
          </a:p>
        </p:txBody>
      </p:sp>
    </p:spTree>
    <p:extLst>
      <p:ext uri="{BB962C8B-B14F-4D97-AF65-F5344CB8AC3E}">
        <p14:creationId xmlns:p14="http://schemas.microsoft.com/office/powerpoint/2010/main" val="186168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GB"/>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fecha 3"/>
          <p:cNvSpPr>
            <a:spLocks noGrp="1"/>
          </p:cNvSpPr>
          <p:nvPr>
            <p:ph type="dt" sz="half" idx="10"/>
          </p:nvPr>
        </p:nvSpPr>
        <p:spPr/>
        <p:txBody>
          <a:bodyPr/>
          <a:lstStyle/>
          <a:p>
            <a:fld id="{9EC20F30-6720-4E38-B518-CBE8D2DB04D0}" type="datetime1">
              <a:rPr lang="en-GB" smtClean="0"/>
              <a:t>23/11/2023</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9BBB759F-FEA5-4646-8785-994C2FBD5932}" type="slidenum">
              <a:rPr lang="en-GB" smtClean="0"/>
              <a:t>‹Nº›</a:t>
            </a:fld>
            <a:endParaRPr lang="en-GB"/>
          </a:p>
        </p:txBody>
      </p:sp>
    </p:spTree>
    <p:extLst>
      <p:ext uri="{BB962C8B-B14F-4D97-AF65-F5344CB8AC3E}">
        <p14:creationId xmlns:p14="http://schemas.microsoft.com/office/powerpoint/2010/main" val="2696590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71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5 Marcador de número de diapositiva"/>
          <p:cNvSpPr>
            <a:spLocks noGrp="1"/>
          </p:cNvSpPr>
          <p:nvPr>
            <p:ph type="sldNum" sz="quarter" idx="10"/>
          </p:nvPr>
        </p:nvSpPr>
        <p:spPr/>
        <p:txBody>
          <a:bodyPr/>
          <a:lstStyle>
            <a:lvl1pPr>
              <a:defRPr/>
            </a:lvl1pPr>
          </a:lstStyle>
          <a:p>
            <a:fld id="{5C332F1C-AFF1-4AA2-AA0A-BE0F38FD59AB}" type="slidenum">
              <a:rPr lang="es-ES" altLang="eu-ES"/>
              <a:pPr/>
              <a:t>‹Nº›</a:t>
            </a:fld>
            <a:endParaRPr lang="es-ES" altLang="eu-ES"/>
          </a:p>
        </p:txBody>
      </p:sp>
    </p:spTree>
    <p:extLst>
      <p:ext uri="{BB962C8B-B14F-4D97-AF65-F5344CB8AC3E}">
        <p14:creationId xmlns:p14="http://schemas.microsoft.com/office/powerpoint/2010/main" val="303382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GB"/>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fecha 3"/>
          <p:cNvSpPr>
            <a:spLocks noGrp="1"/>
          </p:cNvSpPr>
          <p:nvPr>
            <p:ph type="dt" sz="half" idx="10"/>
          </p:nvPr>
        </p:nvSpPr>
        <p:spPr/>
        <p:txBody>
          <a:bodyPr/>
          <a:lstStyle/>
          <a:p>
            <a:fld id="{1EA5BF92-E124-42E6-A608-623BC9A7986B}" type="datetime1">
              <a:rPr lang="en-GB" smtClean="0"/>
              <a:t>23/11/2023</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9BBB759F-FEA5-4646-8785-994C2FBD5932}" type="slidenum">
              <a:rPr lang="en-GB" smtClean="0"/>
              <a:t>‹Nº›</a:t>
            </a:fld>
            <a:endParaRPr lang="en-GB"/>
          </a:p>
        </p:txBody>
      </p:sp>
    </p:spTree>
    <p:extLst>
      <p:ext uri="{BB962C8B-B14F-4D97-AF65-F5344CB8AC3E}">
        <p14:creationId xmlns:p14="http://schemas.microsoft.com/office/powerpoint/2010/main" val="182811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GB"/>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9641BE1-89F5-49A7-B941-410C6765E90C}" type="datetime1">
              <a:rPr lang="en-GB" smtClean="0"/>
              <a:t>23/11/2023</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9BBB759F-FEA5-4646-8785-994C2FBD5932}" type="slidenum">
              <a:rPr lang="en-GB" smtClean="0"/>
              <a:t>‹Nº›</a:t>
            </a:fld>
            <a:endParaRPr lang="en-GB"/>
          </a:p>
        </p:txBody>
      </p:sp>
    </p:spTree>
    <p:extLst>
      <p:ext uri="{BB962C8B-B14F-4D97-AF65-F5344CB8AC3E}">
        <p14:creationId xmlns:p14="http://schemas.microsoft.com/office/powerpoint/2010/main" val="426578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GB"/>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5" name="Marcador de fecha 4"/>
          <p:cNvSpPr>
            <a:spLocks noGrp="1"/>
          </p:cNvSpPr>
          <p:nvPr>
            <p:ph type="dt" sz="half" idx="10"/>
          </p:nvPr>
        </p:nvSpPr>
        <p:spPr/>
        <p:txBody>
          <a:bodyPr/>
          <a:lstStyle/>
          <a:p>
            <a:fld id="{1665F8EF-C060-4D39-A82D-700F22DB3DBE}" type="datetime1">
              <a:rPr lang="en-GB" smtClean="0"/>
              <a:t>23/11/2023</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9BBB759F-FEA5-4646-8785-994C2FBD5932}" type="slidenum">
              <a:rPr lang="en-GB" smtClean="0"/>
              <a:t>‹Nº›</a:t>
            </a:fld>
            <a:endParaRPr lang="en-GB"/>
          </a:p>
        </p:txBody>
      </p:sp>
    </p:spTree>
    <p:extLst>
      <p:ext uri="{BB962C8B-B14F-4D97-AF65-F5344CB8AC3E}">
        <p14:creationId xmlns:p14="http://schemas.microsoft.com/office/powerpoint/2010/main" val="24353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GB"/>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7" name="Marcador de fecha 6"/>
          <p:cNvSpPr>
            <a:spLocks noGrp="1"/>
          </p:cNvSpPr>
          <p:nvPr>
            <p:ph type="dt" sz="half" idx="10"/>
          </p:nvPr>
        </p:nvSpPr>
        <p:spPr/>
        <p:txBody>
          <a:bodyPr/>
          <a:lstStyle/>
          <a:p>
            <a:fld id="{48DFD2BA-B9DD-4BEC-8381-EBAAFFD2BA1D}" type="datetime1">
              <a:rPr lang="en-GB" smtClean="0"/>
              <a:t>23/11/2023</a:t>
            </a:fld>
            <a:endParaRPr lang="en-GB"/>
          </a:p>
        </p:txBody>
      </p:sp>
      <p:sp>
        <p:nvSpPr>
          <p:cNvPr id="8" name="Marcador de pie de página 7"/>
          <p:cNvSpPr>
            <a:spLocks noGrp="1"/>
          </p:cNvSpPr>
          <p:nvPr>
            <p:ph type="ftr" sz="quarter" idx="11"/>
          </p:nvPr>
        </p:nvSpPr>
        <p:spPr/>
        <p:txBody>
          <a:bodyPr/>
          <a:lstStyle/>
          <a:p>
            <a:endParaRPr lang="en-GB"/>
          </a:p>
        </p:txBody>
      </p:sp>
      <p:sp>
        <p:nvSpPr>
          <p:cNvPr id="9" name="Marcador de número de diapositiva 8"/>
          <p:cNvSpPr>
            <a:spLocks noGrp="1"/>
          </p:cNvSpPr>
          <p:nvPr>
            <p:ph type="sldNum" sz="quarter" idx="12"/>
          </p:nvPr>
        </p:nvSpPr>
        <p:spPr/>
        <p:txBody>
          <a:bodyPr/>
          <a:lstStyle/>
          <a:p>
            <a:fld id="{9BBB759F-FEA5-4646-8785-994C2FBD5932}" type="slidenum">
              <a:rPr lang="en-GB" smtClean="0"/>
              <a:t>‹Nº›</a:t>
            </a:fld>
            <a:endParaRPr lang="en-GB"/>
          </a:p>
        </p:txBody>
      </p:sp>
    </p:spTree>
    <p:extLst>
      <p:ext uri="{BB962C8B-B14F-4D97-AF65-F5344CB8AC3E}">
        <p14:creationId xmlns:p14="http://schemas.microsoft.com/office/powerpoint/2010/main" val="160981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GB"/>
          </a:p>
        </p:txBody>
      </p:sp>
      <p:sp>
        <p:nvSpPr>
          <p:cNvPr id="3" name="Marcador de fecha 2"/>
          <p:cNvSpPr>
            <a:spLocks noGrp="1"/>
          </p:cNvSpPr>
          <p:nvPr>
            <p:ph type="dt" sz="half" idx="10"/>
          </p:nvPr>
        </p:nvSpPr>
        <p:spPr/>
        <p:txBody>
          <a:bodyPr/>
          <a:lstStyle/>
          <a:p>
            <a:fld id="{69639015-73AC-498D-977A-E73DE76E6E4D}" type="datetime1">
              <a:rPr lang="en-GB" smtClean="0"/>
              <a:t>23/11/2023</a:t>
            </a:fld>
            <a:endParaRPr lang="en-GB"/>
          </a:p>
        </p:txBody>
      </p:sp>
      <p:sp>
        <p:nvSpPr>
          <p:cNvPr id="4" name="Marcador de pie de página 3"/>
          <p:cNvSpPr>
            <a:spLocks noGrp="1"/>
          </p:cNvSpPr>
          <p:nvPr>
            <p:ph type="ftr" sz="quarter" idx="11"/>
          </p:nvPr>
        </p:nvSpPr>
        <p:spPr/>
        <p:txBody>
          <a:bodyPr/>
          <a:lstStyle/>
          <a:p>
            <a:endParaRPr lang="en-GB"/>
          </a:p>
        </p:txBody>
      </p:sp>
      <p:sp>
        <p:nvSpPr>
          <p:cNvPr id="5" name="Marcador de número de diapositiva 4"/>
          <p:cNvSpPr>
            <a:spLocks noGrp="1"/>
          </p:cNvSpPr>
          <p:nvPr>
            <p:ph type="sldNum" sz="quarter" idx="12"/>
          </p:nvPr>
        </p:nvSpPr>
        <p:spPr/>
        <p:txBody>
          <a:bodyPr/>
          <a:lstStyle/>
          <a:p>
            <a:fld id="{9BBB759F-FEA5-4646-8785-994C2FBD5932}" type="slidenum">
              <a:rPr lang="en-GB" smtClean="0"/>
              <a:t>‹Nº›</a:t>
            </a:fld>
            <a:endParaRPr lang="en-GB"/>
          </a:p>
        </p:txBody>
      </p:sp>
    </p:spTree>
    <p:extLst>
      <p:ext uri="{BB962C8B-B14F-4D97-AF65-F5344CB8AC3E}">
        <p14:creationId xmlns:p14="http://schemas.microsoft.com/office/powerpoint/2010/main" val="58974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69E34AD-83E6-4535-846E-E4C50F29AE95}" type="datetime1">
              <a:rPr lang="en-GB" smtClean="0"/>
              <a:t>23/11/2023</a:t>
            </a:fld>
            <a:endParaRPr lang="en-GB"/>
          </a:p>
        </p:txBody>
      </p:sp>
      <p:sp>
        <p:nvSpPr>
          <p:cNvPr id="3" name="Marcador de pie de página 2"/>
          <p:cNvSpPr>
            <a:spLocks noGrp="1"/>
          </p:cNvSpPr>
          <p:nvPr>
            <p:ph type="ftr" sz="quarter" idx="11"/>
          </p:nvPr>
        </p:nvSpPr>
        <p:spPr/>
        <p:txBody>
          <a:bodyPr/>
          <a:lstStyle/>
          <a:p>
            <a:endParaRPr lang="en-GB"/>
          </a:p>
        </p:txBody>
      </p:sp>
      <p:sp>
        <p:nvSpPr>
          <p:cNvPr id="4" name="Marcador de número de diapositiva 3"/>
          <p:cNvSpPr>
            <a:spLocks noGrp="1"/>
          </p:cNvSpPr>
          <p:nvPr>
            <p:ph type="sldNum" sz="quarter" idx="12"/>
          </p:nvPr>
        </p:nvSpPr>
        <p:spPr/>
        <p:txBody>
          <a:bodyPr/>
          <a:lstStyle/>
          <a:p>
            <a:fld id="{9BBB759F-FEA5-4646-8785-994C2FBD5932}" type="slidenum">
              <a:rPr lang="en-GB" smtClean="0"/>
              <a:t>‹Nº›</a:t>
            </a:fld>
            <a:endParaRPr lang="en-GB"/>
          </a:p>
        </p:txBody>
      </p:sp>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25" y="0"/>
            <a:ext cx="250825"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124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GB"/>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6EA880D-2E73-4639-816A-4945576514B7}" type="datetime1">
              <a:rPr lang="en-GB" smtClean="0"/>
              <a:t>23/11/2023</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9BBB759F-FEA5-4646-8785-994C2FBD5932}" type="slidenum">
              <a:rPr lang="en-GB" smtClean="0"/>
              <a:t>‹Nº›</a:t>
            </a:fld>
            <a:endParaRPr lang="en-GB"/>
          </a:p>
        </p:txBody>
      </p:sp>
    </p:spTree>
    <p:extLst>
      <p:ext uri="{BB962C8B-B14F-4D97-AF65-F5344CB8AC3E}">
        <p14:creationId xmlns:p14="http://schemas.microsoft.com/office/powerpoint/2010/main" val="254629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GB"/>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46669D4-368A-4153-96B2-93E7E811CFD2}" type="datetime1">
              <a:rPr lang="en-GB" smtClean="0"/>
              <a:t>23/11/2023</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9BBB759F-FEA5-4646-8785-994C2FBD5932}" type="slidenum">
              <a:rPr lang="en-GB" smtClean="0"/>
              <a:t>‹Nº›</a:t>
            </a:fld>
            <a:endParaRPr lang="en-GB"/>
          </a:p>
        </p:txBody>
      </p:sp>
    </p:spTree>
    <p:extLst>
      <p:ext uri="{BB962C8B-B14F-4D97-AF65-F5344CB8AC3E}">
        <p14:creationId xmlns:p14="http://schemas.microsoft.com/office/powerpoint/2010/main" val="16701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GB"/>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6F2D8-F92E-49B8-B87C-0267078526B4}" type="datetime1">
              <a:rPr lang="en-GB" smtClean="0"/>
              <a:t>23/11/2023</a:t>
            </a:fld>
            <a:endParaRPr lang="en-GB"/>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B759F-FEA5-4646-8785-994C2FBD5932}" type="slidenum">
              <a:rPr lang="en-GB" smtClean="0"/>
              <a:t>‹Nº›</a:t>
            </a:fld>
            <a:endParaRPr lang="en-GB"/>
          </a:p>
        </p:txBody>
      </p:sp>
      <p:pic>
        <p:nvPicPr>
          <p:cNvPr id="7"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3025" y="0"/>
            <a:ext cx="250825"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69913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s://www.ehu.eus/es/web/iraunkortasuna/ehuagenda-2030/ikd-i3-garapena"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3.emf"/><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5.emf"/><Relationship Id="rId4" Type="http://schemas.openxmlformats.org/officeDocument/2006/relationships/image" Target="../media/image34.emf"/></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10.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12.jpeg"/><Relationship Id="rId10" Type="http://schemas.openxmlformats.org/officeDocument/2006/relationships/image" Target="../media/image40.png"/><Relationship Id="rId4" Type="http://schemas.openxmlformats.org/officeDocument/2006/relationships/image" Target="../media/image11.jpe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4.emf"/><Relationship Id="rId7"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ehu.eus/es/web/iraunkortasuna/ehuagenda-2030" TargetMode="Externa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jpeg"/><Relationship Id="rId4" Type="http://schemas.openxmlformats.org/officeDocument/2006/relationships/diagramLayout" Target="../diagrams/layout1.xml"/><Relationship Id="rId9"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2.jpe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hyperlink" Target="https://www.ehu.eus/documents/4736101/11938005/EHUagenda2030-Panel-Indicadores.pdf/cd1e90df-521d-504a-295f-ea5e3a196759" TargetMode="External"/><Relationship Id="rId9"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49.emf"/></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hyperlink" Target="https://www.ehu.eus/es/web/iraunkortasuna/ehuagenda-2030/ekarpenak-eta-ekintzak"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1.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2.emf"/><Relationship Id="rId7"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53.jpe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0.png"/><Relationship Id="rId7"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12.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image" Target="../media/image10.png"/><Relationship Id="rId5" Type="http://schemas.openxmlformats.org/officeDocument/2006/relationships/diagramQuickStyle" Target="../diagrams/quickStyle2.xml"/><Relationship Id="rId10" Type="http://schemas.openxmlformats.org/officeDocument/2006/relationships/image" Target="../media/image60.jpeg"/><Relationship Id="rId4" Type="http://schemas.openxmlformats.org/officeDocument/2006/relationships/diagramLayout" Target="../diagrams/layout2.xml"/><Relationship Id="rId9"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0.png"/><Relationship Id="rId7"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12.jpe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wm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12.jpeg"/><Relationship Id="rId4" Type="http://schemas.openxmlformats.org/officeDocument/2006/relationships/image" Target="../media/image14.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22.png"/><Relationship Id="rId5" Type="http://schemas.openxmlformats.org/officeDocument/2006/relationships/image" Target="../media/image11.jpeg"/><Relationship Id="rId10" Type="http://schemas.openxmlformats.org/officeDocument/2006/relationships/image" Target="../media/image21.png"/><Relationship Id="rId4" Type="http://schemas.openxmlformats.org/officeDocument/2006/relationships/image" Target="../media/image10.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837869" y="4159776"/>
            <a:ext cx="9479176" cy="923330"/>
          </a:xfrm>
          <a:prstGeom prst="rect">
            <a:avLst/>
          </a:prstGeom>
        </p:spPr>
        <p:txBody>
          <a:bodyPr wrap="square">
            <a:spAutoFit/>
          </a:bodyPr>
          <a:lstStyle/>
          <a:p>
            <a:pPr algn="r"/>
            <a:r>
              <a:rPr lang="es-ES" b="1" dirty="0" smtClean="0">
                <a:latin typeface="EHUSans" panose="02000503050000020004" pitchFamily="50"/>
              </a:rPr>
              <a:t>Estíbaliz Sáez de Cámara Oleaga</a:t>
            </a:r>
          </a:p>
          <a:p>
            <a:pPr algn="r"/>
            <a:r>
              <a:rPr lang="es-ES" dirty="0" smtClean="0">
                <a:latin typeface="EHUSans" panose="02000503050000020004" pitchFamily="50"/>
              </a:rPr>
              <a:t>Directora de Sostenibilidad </a:t>
            </a:r>
            <a:endParaRPr lang="es-ES" dirty="0">
              <a:latin typeface="EHUSans" panose="02000503050000020004" pitchFamily="50"/>
            </a:endParaRPr>
          </a:p>
          <a:p>
            <a:pPr algn="r"/>
            <a:r>
              <a:rPr lang="es-ES" dirty="0" smtClean="0">
                <a:latin typeface="EHUSans" panose="02000503050000020004" pitchFamily="50"/>
              </a:rPr>
              <a:t>Vicerrectorado de Desarrollo Cientifico-Social y Transferencia de la UPV/EHU</a:t>
            </a:r>
          </a:p>
        </p:txBody>
      </p:sp>
      <p:sp>
        <p:nvSpPr>
          <p:cNvPr id="4" name="Marcador de contenido 2"/>
          <p:cNvSpPr txBox="1">
            <a:spLocks/>
          </p:cNvSpPr>
          <p:nvPr/>
        </p:nvSpPr>
        <p:spPr>
          <a:xfrm>
            <a:off x="908769" y="2228753"/>
            <a:ext cx="10722399" cy="2514599"/>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2400"/>
              </a:spcBef>
              <a:buNone/>
            </a:pPr>
            <a:r>
              <a:rPr lang="es-ES" sz="3400" b="1" dirty="0" err="1" smtClean="0">
                <a:solidFill>
                  <a:schemeClr val="accent2">
                    <a:lumMod val="75000"/>
                  </a:schemeClr>
                </a:solidFill>
                <a:latin typeface="EHUSans" panose="02000503050000020004" pitchFamily="50"/>
              </a:rPr>
              <a:t>EHUagenda</a:t>
            </a:r>
            <a:r>
              <a:rPr lang="es-ES" sz="3400" b="1" dirty="0" smtClean="0">
                <a:solidFill>
                  <a:schemeClr val="accent2">
                    <a:lumMod val="75000"/>
                  </a:schemeClr>
                </a:solidFill>
                <a:latin typeface="EHUSans" panose="02000503050000020004" pitchFamily="50"/>
              </a:rPr>
              <a:t> 2030 por el desarrollo sostenible.  Campus Planeta. ‘Medir para </a:t>
            </a:r>
            <a:r>
              <a:rPr lang="es-ES" sz="3400" b="1" dirty="0">
                <a:solidFill>
                  <a:schemeClr val="accent2">
                    <a:lumMod val="75000"/>
                  </a:schemeClr>
                </a:solidFill>
                <a:latin typeface="EHUSans" panose="02000503050000020004" pitchFamily="50"/>
              </a:rPr>
              <a:t>reducir’ </a:t>
            </a:r>
            <a:r>
              <a:rPr lang="es-ES" sz="3400" b="1" dirty="0" smtClean="0">
                <a:solidFill>
                  <a:schemeClr val="accent2">
                    <a:lumMod val="75000"/>
                  </a:schemeClr>
                </a:solidFill>
                <a:latin typeface="EHUSans" panose="02000503050000020004" pitchFamily="50"/>
              </a:rPr>
              <a:t>el desperdicio </a:t>
            </a:r>
            <a:r>
              <a:rPr lang="es-ES" sz="3400" b="1" dirty="0">
                <a:solidFill>
                  <a:schemeClr val="accent2">
                    <a:lumMod val="75000"/>
                  </a:schemeClr>
                </a:solidFill>
                <a:latin typeface="EHUSans" panose="02000503050000020004" pitchFamily="50"/>
              </a:rPr>
              <a:t>alimentario de la UPV/EHU. </a:t>
            </a:r>
            <a:endParaRPr lang="es-ES" sz="3400" b="1" dirty="0" smtClean="0">
              <a:solidFill>
                <a:schemeClr val="accent2">
                  <a:lumMod val="75000"/>
                </a:schemeClr>
              </a:solidFill>
              <a:latin typeface="EHUSans" panose="02000503050000020004" pitchFamily="50"/>
            </a:endParaRPr>
          </a:p>
        </p:txBody>
      </p:sp>
      <p:pic>
        <p:nvPicPr>
          <p:cNvPr id="6"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769" y="560538"/>
            <a:ext cx="3313135" cy="9939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Logotipo general UPV/EHU - Universidad y Sociedad - UPV/EHU">
            <a:extLst>
              <a:ext uri="{FF2B5EF4-FFF2-40B4-BE49-F238E27FC236}">
                <a16:creationId xmlns:a16="http://schemas.microsoft.com/office/drawing/2014/main" id="{4CAA714F-9790-FA80-47CD-14C073CB4A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0384" y="393549"/>
            <a:ext cx="2720169" cy="1247453"/>
          </a:xfrm>
          <a:prstGeom prst="rect">
            <a:avLst/>
          </a:prstGeom>
          <a:noFill/>
          <a:extLst>
            <a:ext uri="{909E8E84-426E-40DD-AFC4-6F175D3DCCD1}">
              <a14:hiddenFill xmlns:a14="http://schemas.microsoft.com/office/drawing/2010/main">
                <a:solidFill>
                  <a:srgbClr val="FFFFFF"/>
                </a:solidFill>
              </a14:hiddenFill>
            </a:ext>
          </a:extLst>
        </p:spPr>
      </p:pic>
      <p:pic>
        <p:nvPicPr>
          <p:cNvPr id="8"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5614" y="364326"/>
            <a:ext cx="3156081" cy="119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837869" y="5673658"/>
            <a:ext cx="9112942" cy="646331"/>
          </a:xfrm>
          <a:prstGeom prst="rect">
            <a:avLst/>
          </a:prstGeom>
          <a:solidFill>
            <a:srgbClr val="5C8E3A"/>
          </a:solidFill>
        </p:spPr>
        <p:txBody>
          <a:bodyPr wrap="square">
            <a:spAutoFit/>
          </a:bodyPr>
          <a:lstStyle/>
          <a:p>
            <a:pPr algn="ctr"/>
            <a:r>
              <a:rPr lang="en-US" b="1" dirty="0">
                <a:solidFill>
                  <a:schemeClr val="bg1"/>
                </a:solidFill>
                <a:latin typeface="Roboto"/>
              </a:rPr>
              <a:t>CALIDAD DE VIDA, MEDIO AMBIENTE Y HÁBITOS DE RECICLAJE </a:t>
            </a:r>
          </a:p>
          <a:p>
            <a:pPr algn="ctr"/>
            <a:r>
              <a:rPr lang="en-US" b="1" dirty="0">
                <a:solidFill>
                  <a:schemeClr val="bg1"/>
                </a:solidFill>
                <a:latin typeface="Roboto"/>
              </a:rPr>
              <a:t>Vitoria-Gasteiz, 22 y 23 de </a:t>
            </a:r>
            <a:r>
              <a:rPr lang="en-US" b="1" dirty="0" err="1">
                <a:solidFill>
                  <a:schemeClr val="bg1"/>
                </a:solidFill>
                <a:latin typeface="Roboto"/>
              </a:rPr>
              <a:t>Noviembre</a:t>
            </a:r>
            <a:r>
              <a:rPr lang="en-US" b="1" dirty="0">
                <a:solidFill>
                  <a:schemeClr val="bg1"/>
                </a:solidFill>
                <a:latin typeface="Roboto"/>
              </a:rPr>
              <a:t> de </a:t>
            </a:r>
            <a:r>
              <a:rPr lang="en-US" b="1" dirty="0" smtClean="0">
                <a:solidFill>
                  <a:schemeClr val="bg1"/>
                </a:solidFill>
                <a:latin typeface="Roboto"/>
              </a:rPr>
              <a:t>2023</a:t>
            </a:r>
            <a:endParaRPr lang="en-US" b="1" dirty="0">
              <a:solidFill>
                <a:schemeClr val="bg1"/>
              </a:solidFill>
              <a:latin typeface="Roboto"/>
            </a:endParaRPr>
          </a:p>
        </p:txBody>
      </p:sp>
      <p:pic>
        <p:nvPicPr>
          <p:cNvPr id="10" name="Picture 2" descr="Semana Europea de Prevención de Residuos 2023. Gobierno de ...">
            <a:extLst>
              <a:ext uri="{FF2B5EF4-FFF2-40B4-BE49-F238E27FC236}">
                <a16:creationId xmlns:a16="http://schemas.microsoft.com/office/drawing/2014/main" id="{78A03945-AD02-18ED-6505-801CA6ABA32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769" y="4331776"/>
            <a:ext cx="1586212"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847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528B766-6662-4B17-9AD3-5CDDB1F6FD67}" type="slidenum">
              <a:rPr lang="es-ES" smtClean="0"/>
              <a:t>10</a:t>
            </a:fld>
            <a:endParaRPr lang="es-ES"/>
          </a:p>
        </p:txBody>
      </p:sp>
      <p:pic>
        <p:nvPicPr>
          <p:cNvPr id="1026" name="Picture 2" descr="https://www.ehu.eus/documents/4736101/11938005/Estrategia-IKDi3.jpg/1c29c050-0120-7163-2f52-cd1dddacdfa8?t=15580158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9329" y="2656012"/>
            <a:ext cx="5402542" cy="1345033"/>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a:spLocks noGrp="1"/>
          </p:cNvSpPr>
          <p:nvPr>
            <p:ph type="title"/>
          </p:nvPr>
        </p:nvSpPr>
        <p:spPr>
          <a:xfrm>
            <a:off x="1160586" y="365125"/>
            <a:ext cx="10595986" cy="1325563"/>
          </a:xfrm>
        </p:spPr>
        <p:txBody>
          <a:bodyPr>
            <a:normAutofit/>
          </a:bodyPr>
          <a:lstStyle/>
          <a:p>
            <a:pPr algn="ctr"/>
            <a:r>
              <a:rPr lang="es-ES" sz="3200" b="1" dirty="0" smtClean="0">
                <a:latin typeface="EHUSans" panose="02000503050000020004" pitchFamily="50"/>
              </a:rPr>
              <a:t>Modelo de enseñanza aprendizaje: IKD i</a:t>
            </a:r>
            <a:r>
              <a:rPr lang="es-ES" sz="3200" b="1" baseline="30000" dirty="0" smtClean="0">
                <a:latin typeface="EHUSans" panose="02000503050000020004" pitchFamily="50"/>
              </a:rPr>
              <a:t>3</a:t>
            </a:r>
            <a:endParaRPr lang="es-ES" sz="3200" b="1" baseline="30000" dirty="0">
              <a:latin typeface="EHUSans" panose="02000503050000020004" pitchFamily="50"/>
            </a:endParaRPr>
          </a:p>
        </p:txBody>
      </p:sp>
      <p:sp>
        <p:nvSpPr>
          <p:cNvPr id="5" name="Rectángulo 4"/>
          <p:cNvSpPr/>
          <p:nvPr/>
        </p:nvSpPr>
        <p:spPr>
          <a:xfrm>
            <a:off x="905607" y="1941159"/>
            <a:ext cx="4510453" cy="3416320"/>
          </a:xfrm>
          <a:prstGeom prst="rect">
            <a:avLst/>
          </a:prstGeom>
        </p:spPr>
        <p:txBody>
          <a:bodyPr wrap="square">
            <a:spAutoFit/>
          </a:bodyPr>
          <a:lstStyle/>
          <a:p>
            <a:pPr algn="just"/>
            <a:r>
              <a:rPr lang="es-ES" sz="2400" dirty="0" smtClean="0">
                <a:latin typeface="EHUSans" panose="02000503050000020004" pitchFamily="50"/>
              </a:rPr>
              <a:t>IKD i</a:t>
            </a:r>
            <a:r>
              <a:rPr lang="es-ES" sz="2400" baseline="30000" dirty="0" smtClean="0">
                <a:latin typeface="EHUSans" panose="02000503050000020004" pitchFamily="50"/>
              </a:rPr>
              <a:t>3</a:t>
            </a:r>
            <a:r>
              <a:rPr lang="es-ES" sz="2400" dirty="0" smtClean="0">
                <a:latin typeface="EHUSans" panose="02000503050000020004" pitchFamily="50"/>
              </a:rPr>
              <a:t> Consiste </a:t>
            </a:r>
            <a:r>
              <a:rPr lang="es-ES" sz="2400" dirty="0">
                <a:latin typeface="EHUSans" panose="02000503050000020004" pitchFamily="50"/>
              </a:rPr>
              <a:t>en multiplicar el </a:t>
            </a:r>
            <a:r>
              <a:rPr lang="es-ES" sz="2400" dirty="0" smtClean="0">
                <a:solidFill>
                  <a:srgbClr val="0066CC"/>
                </a:solidFill>
                <a:latin typeface="EHUSans" panose="02000503050000020004" pitchFamily="50"/>
              </a:rPr>
              <a:t>aprendizaje </a:t>
            </a:r>
            <a:r>
              <a:rPr lang="es-ES" sz="2400" dirty="0" smtClean="0">
                <a:solidFill>
                  <a:srgbClr val="00B050"/>
                </a:solidFill>
                <a:latin typeface="EHUSans" panose="02000503050000020004" pitchFamily="50"/>
              </a:rPr>
              <a:t>(</a:t>
            </a:r>
            <a:r>
              <a:rPr lang="es-ES" sz="2400" dirty="0" err="1" smtClean="0">
                <a:solidFill>
                  <a:srgbClr val="00B050"/>
                </a:solidFill>
                <a:latin typeface="EHUSans" panose="02000503050000020004" pitchFamily="50"/>
              </a:rPr>
              <a:t>ikaskuntza</a:t>
            </a:r>
            <a:r>
              <a:rPr lang="es-ES" sz="2400" dirty="0" smtClean="0">
                <a:solidFill>
                  <a:srgbClr val="00B050"/>
                </a:solidFill>
                <a:latin typeface="EHUSans" panose="02000503050000020004" pitchFamily="50"/>
              </a:rPr>
              <a:t>) </a:t>
            </a:r>
            <a:r>
              <a:rPr lang="es-ES" sz="2400" dirty="0">
                <a:latin typeface="EHUSans" panose="02000503050000020004" pitchFamily="50"/>
              </a:rPr>
              <a:t>por la </a:t>
            </a:r>
            <a:r>
              <a:rPr lang="es-ES" sz="2400" dirty="0">
                <a:solidFill>
                  <a:srgbClr val="0066CC"/>
                </a:solidFill>
                <a:latin typeface="EHUSans" panose="02000503050000020004" pitchFamily="50"/>
              </a:rPr>
              <a:t>investigación</a:t>
            </a:r>
            <a:r>
              <a:rPr lang="es-ES" sz="2400" dirty="0">
                <a:latin typeface="EHUSans" panose="02000503050000020004" pitchFamily="50"/>
              </a:rPr>
              <a:t> </a:t>
            </a:r>
            <a:r>
              <a:rPr lang="es-ES" sz="2400" dirty="0" smtClean="0">
                <a:solidFill>
                  <a:srgbClr val="00B050"/>
                </a:solidFill>
                <a:latin typeface="EHUSans" panose="02000503050000020004" pitchFamily="50"/>
              </a:rPr>
              <a:t>(</a:t>
            </a:r>
            <a:r>
              <a:rPr lang="es-ES" sz="2400" dirty="0" err="1" smtClean="0">
                <a:solidFill>
                  <a:srgbClr val="00B050"/>
                </a:solidFill>
                <a:latin typeface="EHUSans" panose="02000503050000020004" pitchFamily="50"/>
              </a:rPr>
              <a:t>ikerketa</a:t>
            </a:r>
            <a:r>
              <a:rPr lang="es-ES" sz="2400" dirty="0" smtClean="0">
                <a:solidFill>
                  <a:srgbClr val="00B050"/>
                </a:solidFill>
                <a:latin typeface="EHUSans" panose="02000503050000020004" pitchFamily="50"/>
              </a:rPr>
              <a:t>) </a:t>
            </a:r>
            <a:r>
              <a:rPr lang="es-ES" sz="2400" dirty="0" smtClean="0">
                <a:latin typeface="EHUSans" panose="02000503050000020004" pitchFamily="50"/>
              </a:rPr>
              <a:t>y </a:t>
            </a:r>
            <a:r>
              <a:rPr lang="es-ES" sz="2400" dirty="0">
                <a:latin typeface="EHUSans" panose="02000503050000020004" pitchFamily="50"/>
              </a:rPr>
              <a:t>por la </a:t>
            </a:r>
            <a:r>
              <a:rPr lang="es-ES" sz="2400" dirty="0" smtClean="0">
                <a:solidFill>
                  <a:srgbClr val="0066CC"/>
                </a:solidFill>
                <a:latin typeface="EHUSans" panose="02000503050000020004" pitchFamily="50"/>
              </a:rPr>
              <a:t>sostenibilidad </a:t>
            </a:r>
            <a:r>
              <a:rPr lang="es-ES" sz="2400" dirty="0" smtClean="0">
                <a:solidFill>
                  <a:srgbClr val="00B050"/>
                </a:solidFill>
                <a:latin typeface="EHUSans" panose="02000503050000020004" pitchFamily="50"/>
              </a:rPr>
              <a:t>(iraunkortasuna), </a:t>
            </a:r>
            <a:r>
              <a:rPr lang="es-ES" sz="2400" dirty="0">
                <a:latin typeface="EHUSans" panose="02000503050000020004" pitchFamily="50"/>
              </a:rPr>
              <a:t>es decir, un crecimiento exponencial de cada uno de los términos que posibilite procesos y productos inéditos.</a:t>
            </a:r>
          </a:p>
        </p:txBody>
      </p:sp>
      <p:pic>
        <p:nvPicPr>
          <p:cNvPr id="9"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2233" y="5723601"/>
            <a:ext cx="601877" cy="600635"/>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2591333" y="5839252"/>
            <a:ext cx="8955208" cy="369332"/>
          </a:xfrm>
          <a:prstGeom prst="rect">
            <a:avLst/>
          </a:prstGeom>
        </p:spPr>
        <p:txBody>
          <a:bodyPr wrap="square">
            <a:spAutoFit/>
          </a:bodyPr>
          <a:lstStyle/>
          <a:p>
            <a:r>
              <a:rPr lang="es-ES" dirty="0">
                <a:latin typeface="EHUSans" panose="02000503050000020004" pitchFamily="50"/>
                <a:hlinkClick r:id="rId4"/>
              </a:rPr>
              <a:t>https://www.ehu.eus/es/web/iraunkortasuna/ehuagenda-2030/ikd-i3-garapena</a:t>
            </a:r>
            <a:endParaRPr lang="es-ES" dirty="0">
              <a:latin typeface="EHUSans" panose="02000503050000020004" pitchFamily="50"/>
            </a:endParaRPr>
          </a:p>
        </p:txBody>
      </p:sp>
    </p:spTree>
    <p:extLst>
      <p:ext uri="{BB962C8B-B14F-4D97-AF65-F5344CB8AC3E}">
        <p14:creationId xmlns:p14="http://schemas.microsoft.com/office/powerpoint/2010/main" val="4288096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528B766-6662-4B17-9AD3-5CDDB1F6FD67}" type="slidenum">
              <a:rPr lang="es-ES" smtClean="0"/>
              <a:t>11</a:t>
            </a:fld>
            <a:endParaRPr lang="es-ES"/>
          </a:p>
        </p:txBody>
      </p:sp>
      <p:sp>
        <p:nvSpPr>
          <p:cNvPr id="7" name="Título 1"/>
          <p:cNvSpPr>
            <a:spLocks noGrp="1"/>
          </p:cNvSpPr>
          <p:nvPr>
            <p:ph type="title"/>
          </p:nvPr>
        </p:nvSpPr>
        <p:spPr>
          <a:xfrm>
            <a:off x="650630" y="365125"/>
            <a:ext cx="11303065" cy="923385"/>
          </a:xfrm>
        </p:spPr>
        <p:txBody>
          <a:bodyPr>
            <a:normAutofit/>
          </a:bodyPr>
          <a:lstStyle/>
          <a:p>
            <a:pPr algn="ctr"/>
            <a:r>
              <a:rPr lang="es-ES" sz="3200" b="1" dirty="0" smtClean="0">
                <a:latin typeface="EHUSans" panose="02000503050000020004" pitchFamily="50"/>
              </a:rPr>
              <a:t>Planes sectoriales de la </a:t>
            </a:r>
            <a:r>
              <a:rPr lang="es-ES" sz="3200" b="1" dirty="0" err="1" smtClean="0">
                <a:latin typeface="EHUSans" panose="02000503050000020004" pitchFamily="50"/>
              </a:rPr>
              <a:t>EHUagenda</a:t>
            </a:r>
            <a:r>
              <a:rPr lang="es-ES" sz="3200" b="1" dirty="0" smtClean="0">
                <a:latin typeface="EHUSans" panose="02000503050000020004" pitchFamily="50"/>
              </a:rPr>
              <a:t> 2030</a:t>
            </a:r>
            <a:endParaRPr lang="es-ES" sz="3200" b="1" baseline="30000" dirty="0">
              <a:latin typeface="EHUSans" panose="02000503050000020004" pitchFamily="50"/>
            </a:endParaRPr>
          </a:p>
        </p:txBody>
      </p:sp>
      <p:pic>
        <p:nvPicPr>
          <p:cNvPr id="2" name="Imagen 1"/>
          <p:cNvPicPr>
            <a:picLocks noChangeAspect="1"/>
          </p:cNvPicPr>
          <p:nvPr/>
        </p:nvPicPr>
        <p:blipFill>
          <a:blip r:embed="rId3"/>
          <a:stretch>
            <a:fillRect/>
          </a:stretch>
        </p:blipFill>
        <p:spPr>
          <a:xfrm>
            <a:off x="8302579" y="1453488"/>
            <a:ext cx="3651116" cy="5103009"/>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rotWithShape="1">
          <a:blip r:embed="rId4"/>
          <a:srcRect r="2026"/>
          <a:stretch/>
        </p:blipFill>
        <p:spPr>
          <a:xfrm>
            <a:off x="650630" y="1435903"/>
            <a:ext cx="3588580" cy="5126313"/>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rotWithShape="1">
          <a:blip r:embed="rId5"/>
          <a:srcRect b="2066"/>
          <a:stretch/>
        </p:blipFill>
        <p:spPr>
          <a:xfrm>
            <a:off x="4397240" y="1415845"/>
            <a:ext cx="3749210" cy="5195970"/>
          </a:xfrm>
          <a:prstGeom prst="rect">
            <a:avLst/>
          </a:prstGeom>
          <a:ln>
            <a:noFill/>
          </a:ln>
          <a:effectLst>
            <a:outerShdw blurRad="292100" dist="139700" dir="2700000" algn="tl" rotWithShape="0">
              <a:srgbClr val="333333">
                <a:alpha val="65000"/>
              </a:srgbClr>
            </a:outerShdw>
          </a:effectLst>
        </p:spPr>
      </p:pic>
      <p:pic>
        <p:nvPicPr>
          <p:cNvPr id="8" name="Picture 2" descr="Resultado de imagen de eh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10"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67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BBB759F-FEA5-4646-8785-994C2FBD5932}" type="slidenum">
              <a:rPr lang="en-GB" smtClean="0"/>
              <a:t>12</a:t>
            </a:fld>
            <a:endParaRPr lang="en-GB"/>
          </a:p>
        </p:txBody>
      </p:sp>
      <p:pic>
        <p:nvPicPr>
          <p:cNvPr id="6" name="Picture 2" descr="Resultado de imagen de e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8"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6"/>
          <a:stretch>
            <a:fillRect/>
          </a:stretch>
        </p:blipFill>
        <p:spPr>
          <a:xfrm>
            <a:off x="767831" y="192523"/>
            <a:ext cx="7129002" cy="1890564"/>
          </a:xfrm>
          <a:prstGeom prst="rect">
            <a:avLst/>
          </a:prstGeom>
        </p:spPr>
      </p:pic>
      <p:pic>
        <p:nvPicPr>
          <p:cNvPr id="4" name="Imagen 3"/>
          <p:cNvPicPr>
            <a:picLocks noChangeAspect="1"/>
          </p:cNvPicPr>
          <p:nvPr/>
        </p:nvPicPr>
        <p:blipFill>
          <a:blip r:embed="rId7"/>
          <a:stretch>
            <a:fillRect/>
          </a:stretch>
        </p:blipFill>
        <p:spPr>
          <a:xfrm>
            <a:off x="741280" y="2292733"/>
            <a:ext cx="3972306" cy="1510133"/>
          </a:xfrm>
          <a:prstGeom prst="rect">
            <a:avLst/>
          </a:prstGeom>
        </p:spPr>
      </p:pic>
      <p:pic>
        <p:nvPicPr>
          <p:cNvPr id="5" name="Imagen 4"/>
          <p:cNvPicPr>
            <a:picLocks noChangeAspect="1"/>
          </p:cNvPicPr>
          <p:nvPr/>
        </p:nvPicPr>
        <p:blipFill rotWithShape="1">
          <a:blip r:embed="rId8"/>
          <a:srcRect r="50785" b="36597"/>
          <a:stretch/>
        </p:blipFill>
        <p:spPr>
          <a:xfrm>
            <a:off x="4657639" y="1925213"/>
            <a:ext cx="3239194" cy="1860042"/>
          </a:xfrm>
          <a:prstGeom prst="rect">
            <a:avLst/>
          </a:prstGeom>
        </p:spPr>
      </p:pic>
      <p:pic>
        <p:nvPicPr>
          <p:cNvPr id="9" name="Imagen 8"/>
          <p:cNvPicPr>
            <a:picLocks noChangeAspect="1"/>
          </p:cNvPicPr>
          <p:nvPr/>
        </p:nvPicPr>
        <p:blipFill rotWithShape="1">
          <a:blip r:embed="rId8"/>
          <a:srcRect l="50178" t="47328"/>
          <a:stretch/>
        </p:blipFill>
        <p:spPr>
          <a:xfrm>
            <a:off x="1016617" y="3774333"/>
            <a:ext cx="3279139" cy="1545224"/>
          </a:xfrm>
          <a:prstGeom prst="rect">
            <a:avLst/>
          </a:prstGeom>
        </p:spPr>
      </p:pic>
      <p:pic>
        <p:nvPicPr>
          <p:cNvPr id="10" name="Imagen 9"/>
          <p:cNvPicPr>
            <a:picLocks noChangeAspect="1"/>
          </p:cNvPicPr>
          <p:nvPr/>
        </p:nvPicPr>
        <p:blipFill>
          <a:blip r:embed="rId9"/>
          <a:stretch>
            <a:fillRect/>
          </a:stretch>
        </p:blipFill>
        <p:spPr>
          <a:xfrm>
            <a:off x="8013268" y="2098514"/>
            <a:ext cx="3343275" cy="1419225"/>
          </a:xfrm>
          <a:prstGeom prst="rect">
            <a:avLst/>
          </a:prstGeom>
        </p:spPr>
      </p:pic>
      <p:pic>
        <p:nvPicPr>
          <p:cNvPr id="11" name="Imagen 10"/>
          <p:cNvPicPr>
            <a:picLocks noChangeAspect="1"/>
          </p:cNvPicPr>
          <p:nvPr/>
        </p:nvPicPr>
        <p:blipFill>
          <a:blip r:embed="rId10"/>
          <a:stretch>
            <a:fillRect/>
          </a:stretch>
        </p:blipFill>
        <p:spPr>
          <a:xfrm>
            <a:off x="4511335" y="3817104"/>
            <a:ext cx="3438525" cy="1514475"/>
          </a:xfrm>
          <a:prstGeom prst="rect">
            <a:avLst/>
          </a:prstGeom>
        </p:spPr>
      </p:pic>
      <p:pic>
        <p:nvPicPr>
          <p:cNvPr id="12" name="Imagen 11"/>
          <p:cNvPicPr>
            <a:picLocks noChangeAspect="1"/>
          </p:cNvPicPr>
          <p:nvPr/>
        </p:nvPicPr>
        <p:blipFill>
          <a:blip r:embed="rId11"/>
          <a:stretch>
            <a:fillRect/>
          </a:stretch>
        </p:blipFill>
        <p:spPr>
          <a:xfrm>
            <a:off x="7854301" y="3761073"/>
            <a:ext cx="3424422" cy="1502453"/>
          </a:xfrm>
          <a:prstGeom prst="rect">
            <a:avLst/>
          </a:prstGeom>
        </p:spPr>
      </p:pic>
      <p:pic>
        <p:nvPicPr>
          <p:cNvPr id="13" name="Imagen 12"/>
          <p:cNvPicPr>
            <a:picLocks noChangeAspect="1"/>
          </p:cNvPicPr>
          <p:nvPr/>
        </p:nvPicPr>
        <p:blipFill>
          <a:blip r:embed="rId12"/>
          <a:stretch>
            <a:fillRect/>
          </a:stretch>
        </p:blipFill>
        <p:spPr>
          <a:xfrm>
            <a:off x="950957" y="5263680"/>
            <a:ext cx="3381375" cy="1419225"/>
          </a:xfrm>
          <a:prstGeom prst="rect">
            <a:avLst/>
          </a:prstGeom>
        </p:spPr>
      </p:pic>
      <p:pic>
        <p:nvPicPr>
          <p:cNvPr id="14" name="Imagen 13"/>
          <p:cNvPicPr>
            <a:picLocks noChangeAspect="1"/>
          </p:cNvPicPr>
          <p:nvPr/>
        </p:nvPicPr>
        <p:blipFill>
          <a:blip r:embed="rId13"/>
          <a:stretch>
            <a:fillRect/>
          </a:stretch>
        </p:blipFill>
        <p:spPr>
          <a:xfrm>
            <a:off x="4596073" y="5168429"/>
            <a:ext cx="3362325" cy="1609725"/>
          </a:xfrm>
          <a:prstGeom prst="rect">
            <a:avLst/>
          </a:prstGeom>
        </p:spPr>
      </p:pic>
    </p:spTree>
    <p:extLst>
      <p:ext uri="{BB962C8B-B14F-4D97-AF65-F5344CB8AC3E}">
        <p14:creationId xmlns:p14="http://schemas.microsoft.com/office/powerpoint/2010/main" val="1961883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1692" y="319430"/>
            <a:ext cx="11840307" cy="1114924"/>
          </a:xfrm>
        </p:spPr>
        <p:txBody>
          <a:bodyPr>
            <a:normAutofit/>
          </a:bodyPr>
          <a:lstStyle/>
          <a:p>
            <a:pPr algn="ctr"/>
            <a:r>
              <a:rPr lang="es-ES" sz="3200" b="1" dirty="0" err="1">
                <a:latin typeface="EHUSans" panose="02000503050000020004" pitchFamily="50"/>
              </a:rPr>
              <a:t>EHUagenda</a:t>
            </a:r>
            <a:r>
              <a:rPr lang="es-ES" sz="3200" b="1" dirty="0">
                <a:latin typeface="EHUSans" panose="02000503050000020004" pitchFamily="50"/>
              </a:rPr>
              <a:t> 2030 por el desarrollo sostenible </a:t>
            </a:r>
          </a:p>
        </p:txBody>
      </p:sp>
      <p:sp>
        <p:nvSpPr>
          <p:cNvPr id="4" name="Marcador de número de diapositiva 3"/>
          <p:cNvSpPr>
            <a:spLocks noGrp="1"/>
          </p:cNvSpPr>
          <p:nvPr>
            <p:ph type="sldNum" sz="quarter" idx="12"/>
          </p:nvPr>
        </p:nvSpPr>
        <p:spPr>
          <a:xfrm>
            <a:off x="17359473" y="12586953"/>
            <a:ext cx="1590944" cy="100843"/>
          </a:xfrm>
        </p:spPr>
        <p:txBody>
          <a:bodyPr/>
          <a:lstStyle/>
          <a:p>
            <a:fld id="{1528B766-6662-4B17-9AD3-5CDDB1F6FD67}" type="slidenum">
              <a:rPr lang="es-ES" smtClean="0"/>
              <a:t>13</a:t>
            </a:fld>
            <a:endParaRPr lang="es-ES"/>
          </a:p>
        </p:txBody>
      </p:sp>
      <p:sp>
        <p:nvSpPr>
          <p:cNvPr id="7" name="Marcador de contenido 2"/>
          <p:cNvSpPr>
            <a:spLocks noGrp="1"/>
          </p:cNvSpPr>
          <p:nvPr>
            <p:ph idx="1"/>
          </p:nvPr>
        </p:nvSpPr>
        <p:spPr>
          <a:xfrm>
            <a:off x="5682915" y="1873663"/>
            <a:ext cx="5289884" cy="1945928"/>
          </a:xfrm>
        </p:spPr>
        <p:txBody>
          <a:bodyPr>
            <a:noAutofit/>
          </a:bodyPr>
          <a:lstStyle/>
          <a:p>
            <a:pPr marL="0" indent="0" algn="just">
              <a:lnSpc>
                <a:spcPct val="110000"/>
              </a:lnSpc>
              <a:buNone/>
            </a:pPr>
            <a:r>
              <a:rPr lang="es-ES" sz="2400" dirty="0" smtClean="0">
                <a:latin typeface="EHUSans" panose="02000503050000020004" pitchFamily="50"/>
              </a:rPr>
              <a:t>La </a:t>
            </a:r>
            <a:r>
              <a:rPr lang="es-ES" sz="2400" b="1" dirty="0">
                <a:latin typeface="EHUSans" panose="02000503050000020004" pitchFamily="50"/>
              </a:rPr>
              <a:t>EHU 2030 Agenda para </a:t>
            </a:r>
            <a:r>
              <a:rPr lang="es-ES" sz="2400" b="1" dirty="0" smtClean="0">
                <a:latin typeface="EHUSans" panose="02000503050000020004" pitchFamily="50"/>
              </a:rPr>
              <a:t>el desarrollo sostenible /</a:t>
            </a:r>
            <a:r>
              <a:rPr lang="es-ES" sz="2400" b="1" dirty="0" err="1" smtClean="0">
                <a:latin typeface="EHUSans" panose="02000503050000020004" pitchFamily="50"/>
              </a:rPr>
              <a:t>garapen</a:t>
            </a:r>
            <a:r>
              <a:rPr lang="es-ES" sz="2400" b="1" dirty="0" smtClean="0">
                <a:latin typeface="EHUSans" panose="02000503050000020004" pitchFamily="50"/>
              </a:rPr>
              <a:t> </a:t>
            </a:r>
            <a:r>
              <a:rPr lang="es-ES" sz="2400" b="1" dirty="0" err="1" smtClean="0">
                <a:latin typeface="EHUSans" panose="02000503050000020004" pitchFamily="50"/>
              </a:rPr>
              <a:t>iraunkorrari</a:t>
            </a:r>
            <a:r>
              <a:rPr lang="es-ES" sz="2400" b="1" dirty="0" smtClean="0">
                <a:latin typeface="EHUSans" panose="02000503050000020004" pitchFamily="50"/>
              </a:rPr>
              <a:t> </a:t>
            </a:r>
            <a:r>
              <a:rPr lang="es-ES" sz="2400" b="1" dirty="0" err="1" smtClean="0">
                <a:latin typeface="EHUSans" panose="02000503050000020004" pitchFamily="50"/>
              </a:rPr>
              <a:t>ekin</a:t>
            </a:r>
            <a:r>
              <a:rPr lang="es-ES" sz="2400" b="1" dirty="0" smtClean="0">
                <a:latin typeface="EHUSans" panose="02000503050000020004" pitchFamily="50"/>
              </a:rPr>
              <a:t> </a:t>
            </a:r>
            <a:r>
              <a:rPr lang="es-ES" sz="2400" dirty="0">
                <a:latin typeface="EHUSans" panose="02000503050000020004" pitchFamily="50"/>
              </a:rPr>
              <a:t>es el producto de </a:t>
            </a:r>
            <a:r>
              <a:rPr lang="es-ES" sz="2400" dirty="0" smtClean="0">
                <a:latin typeface="EHUSans" panose="02000503050000020004" pitchFamily="50"/>
              </a:rPr>
              <a:t>una </a:t>
            </a:r>
            <a:r>
              <a:rPr lang="es-ES" sz="2400" dirty="0">
                <a:latin typeface="EHUSans" panose="02000503050000020004" pitchFamily="50"/>
              </a:rPr>
              <a:t>reflexión global y local, una hoja de ruta que persigue alinear el trabajo de la </a:t>
            </a:r>
            <a:r>
              <a:rPr lang="es-ES" sz="2400" dirty="0" smtClean="0">
                <a:latin typeface="EHUSans" panose="02000503050000020004" pitchFamily="50"/>
              </a:rPr>
              <a:t>UPV/EHU </a:t>
            </a:r>
            <a:r>
              <a:rPr lang="es-ES" sz="2400" dirty="0">
                <a:latin typeface="EHUSans" panose="02000503050000020004" pitchFamily="50"/>
              </a:rPr>
              <a:t>con los grandes retos del </a:t>
            </a:r>
            <a:r>
              <a:rPr lang="es-ES" sz="2400" dirty="0" smtClean="0">
                <a:latin typeface="EHUSans" panose="02000503050000020004" pitchFamily="50"/>
              </a:rPr>
              <a:t>planeta. </a:t>
            </a:r>
          </a:p>
        </p:txBody>
      </p:sp>
      <p:pic>
        <p:nvPicPr>
          <p:cNvPr id="6" name="Imagen 5"/>
          <p:cNvPicPr>
            <a:picLocks noChangeAspect="1"/>
          </p:cNvPicPr>
          <p:nvPr/>
        </p:nvPicPr>
        <p:blipFill rotWithShape="1">
          <a:blip r:embed="rId3"/>
          <a:srcRect l="2216" r="3068" b="2488"/>
          <a:stretch/>
        </p:blipFill>
        <p:spPr>
          <a:xfrm>
            <a:off x="1681083" y="1445122"/>
            <a:ext cx="3482111" cy="4868779"/>
          </a:xfrm>
          <a:prstGeom prst="rect">
            <a:avLst/>
          </a:prstGeom>
          <a:ln>
            <a:noFill/>
          </a:ln>
          <a:effectLst>
            <a:outerShdw blurRad="292100" dist="139700" dir="2700000" algn="tl" rotWithShape="0">
              <a:srgbClr val="333333">
                <a:alpha val="65000"/>
              </a:srgbClr>
            </a:outerShdw>
          </a:effectLst>
        </p:spPr>
      </p:pic>
      <p:pic>
        <p:nvPicPr>
          <p:cNvPr id="8" name="Picture 2"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2915" y="5566456"/>
            <a:ext cx="601877" cy="60063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6220876" y="5566456"/>
            <a:ext cx="5132923" cy="646331"/>
          </a:xfrm>
          <a:prstGeom prst="rect">
            <a:avLst/>
          </a:prstGeom>
        </p:spPr>
        <p:txBody>
          <a:bodyPr wrap="square">
            <a:spAutoFit/>
          </a:bodyPr>
          <a:lstStyle/>
          <a:p>
            <a:r>
              <a:rPr lang="es-ES" dirty="0">
                <a:latin typeface="EHUSans" panose="02000503050000020004" pitchFamily="50"/>
                <a:hlinkClick r:id="rId5"/>
              </a:rPr>
              <a:t>https://www.ehu.eus/es/web/iraunkortasuna/ehuagenda-2030</a:t>
            </a:r>
            <a:endParaRPr lang="es-ES" dirty="0">
              <a:latin typeface="EHUSans" panose="02000503050000020004" pitchFamily="50"/>
            </a:endParaRPr>
          </a:p>
        </p:txBody>
      </p:sp>
      <p:pic>
        <p:nvPicPr>
          <p:cNvPr id="10" name="Picture 2" descr="Resultado de imagen de eh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12"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515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a:extLst>
              <a:ext uri="{FF2B5EF4-FFF2-40B4-BE49-F238E27FC236}">
                <a16:creationId xmlns:a16="http://schemas.microsoft.com/office/drawing/2014/main" id="{19E1A8AA-E731-49B3-9801-E8BA210CAC56}"/>
              </a:ext>
            </a:extLst>
          </p:cNvPr>
          <p:cNvGraphicFramePr/>
          <p:nvPr>
            <p:extLst>
              <p:ext uri="{D42A27DB-BD31-4B8C-83A1-F6EECF244321}">
                <p14:modId xmlns:p14="http://schemas.microsoft.com/office/powerpoint/2010/main" val="409963389"/>
              </p:ext>
            </p:extLst>
          </p:nvPr>
        </p:nvGraphicFramePr>
        <p:xfrm>
          <a:off x="1107340" y="2018921"/>
          <a:ext cx="10329426" cy="2101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a:extLst>
              <a:ext uri="{FF2B5EF4-FFF2-40B4-BE49-F238E27FC236}">
                <a16:creationId xmlns:a16="http://schemas.microsoft.com/office/drawing/2014/main" id="{6218A597-E453-451E-A9E5-C55AC188078D}"/>
              </a:ext>
            </a:extLst>
          </p:cNvPr>
          <p:cNvSpPr/>
          <p:nvPr/>
        </p:nvSpPr>
        <p:spPr>
          <a:xfrm>
            <a:off x="1155353" y="3997586"/>
            <a:ext cx="2073905" cy="707886"/>
          </a:xfrm>
          <a:prstGeom prst="rect">
            <a:avLst/>
          </a:prstGeom>
        </p:spPr>
        <p:txBody>
          <a:bodyPr wrap="square">
            <a:spAutoFit/>
          </a:bodyPr>
          <a:lstStyle/>
          <a:p>
            <a:pPr algn="ctr">
              <a:spcBef>
                <a:spcPts val="900"/>
              </a:spcBef>
            </a:pPr>
            <a:r>
              <a:rPr lang="es-ES" sz="2000" dirty="0" smtClean="0">
                <a:latin typeface="EHUSans" panose="02000503050000020004" pitchFamily="50"/>
              </a:rPr>
              <a:t>¿De </a:t>
            </a:r>
            <a:r>
              <a:rPr lang="es-ES" sz="2000" dirty="0">
                <a:latin typeface="EHUSans" panose="02000503050000020004" pitchFamily="50"/>
              </a:rPr>
              <a:t>dónde </a:t>
            </a:r>
            <a:r>
              <a:rPr lang="es-ES" sz="2000" dirty="0" smtClean="0">
                <a:latin typeface="EHUSans" panose="02000503050000020004" pitchFamily="50"/>
              </a:rPr>
              <a:t>partimos?</a:t>
            </a:r>
            <a:endParaRPr lang="es-ES" sz="2000" dirty="0">
              <a:latin typeface="EHUSans" panose="02000503050000020004" pitchFamily="50"/>
            </a:endParaRPr>
          </a:p>
        </p:txBody>
      </p:sp>
      <p:sp>
        <p:nvSpPr>
          <p:cNvPr id="6" name="Rectángulo 5">
            <a:extLst>
              <a:ext uri="{FF2B5EF4-FFF2-40B4-BE49-F238E27FC236}">
                <a16:creationId xmlns:a16="http://schemas.microsoft.com/office/drawing/2014/main" id="{618BA937-366A-4288-9F54-DD2E422B2DCA}"/>
              </a:ext>
            </a:extLst>
          </p:cNvPr>
          <p:cNvSpPr/>
          <p:nvPr/>
        </p:nvSpPr>
        <p:spPr>
          <a:xfrm>
            <a:off x="3846045" y="4120698"/>
            <a:ext cx="2073905" cy="1377300"/>
          </a:xfrm>
          <a:prstGeom prst="rect">
            <a:avLst/>
          </a:prstGeom>
        </p:spPr>
        <p:txBody>
          <a:bodyPr wrap="square">
            <a:spAutoFit/>
          </a:bodyPr>
          <a:lstStyle/>
          <a:p>
            <a:pPr algn="ctr">
              <a:spcBef>
                <a:spcPts val="900"/>
              </a:spcBef>
            </a:pPr>
            <a:r>
              <a:rPr lang="es-ES" sz="1600" dirty="0" smtClean="0">
                <a:latin typeface="EHUSans" panose="02000503050000020004" pitchFamily="50"/>
              </a:rPr>
              <a:t>¿</a:t>
            </a:r>
            <a:r>
              <a:rPr lang="es-ES" sz="2000" dirty="0" smtClean="0">
                <a:latin typeface="EHUSans" panose="02000503050000020004" pitchFamily="50"/>
              </a:rPr>
              <a:t>Dónde </a:t>
            </a:r>
            <a:r>
              <a:rPr lang="es-ES" sz="2000" dirty="0">
                <a:latin typeface="EHUSans" panose="02000503050000020004" pitchFamily="50"/>
              </a:rPr>
              <a:t>queremos estar en </a:t>
            </a:r>
            <a:r>
              <a:rPr lang="es-ES" sz="2000" dirty="0" smtClean="0">
                <a:latin typeface="EHUSans" panose="02000503050000020004" pitchFamily="50"/>
              </a:rPr>
              <a:t>2030?</a:t>
            </a:r>
            <a:endParaRPr lang="es-ES" sz="2000" dirty="0">
              <a:latin typeface="EHUSans" panose="02000503050000020004" pitchFamily="50"/>
            </a:endParaRPr>
          </a:p>
          <a:p>
            <a:pPr algn="ctr">
              <a:spcBef>
                <a:spcPts val="900"/>
              </a:spcBef>
            </a:pPr>
            <a:endParaRPr lang="es-ES" sz="1600" dirty="0">
              <a:latin typeface="EHUSans" panose="02000503050000020004" pitchFamily="50"/>
            </a:endParaRPr>
          </a:p>
        </p:txBody>
      </p:sp>
      <p:sp>
        <p:nvSpPr>
          <p:cNvPr id="7" name="Rectángulo 6">
            <a:extLst>
              <a:ext uri="{FF2B5EF4-FFF2-40B4-BE49-F238E27FC236}">
                <a16:creationId xmlns:a16="http://schemas.microsoft.com/office/drawing/2014/main" id="{C2C717CC-4F4A-4927-80F3-078150733C75}"/>
              </a:ext>
            </a:extLst>
          </p:cNvPr>
          <p:cNvSpPr/>
          <p:nvPr/>
        </p:nvSpPr>
        <p:spPr>
          <a:xfrm>
            <a:off x="6536736" y="3997586"/>
            <a:ext cx="2209338" cy="1685077"/>
          </a:xfrm>
          <a:prstGeom prst="rect">
            <a:avLst/>
          </a:prstGeom>
        </p:spPr>
        <p:txBody>
          <a:bodyPr wrap="square">
            <a:spAutoFit/>
          </a:bodyPr>
          <a:lstStyle/>
          <a:p>
            <a:pPr algn="ctr">
              <a:spcBef>
                <a:spcPts val="900"/>
              </a:spcBef>
            </a:pPr>
            <a:r>
              <a:rPr lang="es-ES" sz="2000" dirty="0" smtClean="0">
                <a:latin typeface="EHUSans" panose="02000503050000020004" pitchFamily="50"/>
              </a:rPr>
              <a:t>¿A </a:t>
            </a:r>
            <a:r>
              <a:rPr lang="es-ES" sz="2000" dirty="0">
                <a:latin typeface="EHUSans" panose="02000503050000020004" pitchFamily="50"/>
              </a:rPr>
              <a:t>través de qué ODS y metas vamos a llegar a ese </a:t>
            </a:r>
            <a:r>
              <a:rPr lang="es-ES" sz="2000" dirty="0" smtClean="0">
                <a:latin typeface="EHUSans" panose="02000503050000020004" pitchFamily="50"/>
              </a:rPr>
              <a:t>destino?</a:t>
            </a:r>
            <a:endParaRPr lang="es-ES" sz="2000" dirty="0">
              <a:latin typeface="EHUSans" panose="02000503050000020004" pitchFamily="50"/>
            </a:endParaRPr>
          </a:p>
          <a:p>
            <a:pPr algn="ctr">
              <a:spcBef>
                <a:spcPts val="900"/>
              </a:spcBef>
            </a:pPr>
            <a:endParaRPr lang="es-ES" sz="1600" dirty="0">
              <a:latin typeface="EHUSans" panose="02000503050000020004" pitchFamily="50"/>
            </a:endParaRPr>
          </a:p>
        </p:txBody>
      </p:sp>
      <p:sp>
        <p:nvSpPr>
          <p:cNvPr id="10" name="Rectángulo 9">
            <a:extLst>
              <a:ext uri="{FF2B5EF4-FFF2-40B4-BE49-F238E27FC236}">
                <a16:creationId xmlns:a16="http://schemas.microsoft.com/office/drawing/2014/main" id="{ACCCB4EC-9C8C-41D7-A84A-6A6580172BAC}"/>
              </a:ext>
            </a:extLst>
          </p:cNvPr>
          <p:cNvSpPr/>
          <p:nvPr/>
        </p:nvSpPr>
        <p:spPr>
          <a:xfrm>
            <a:off x="9362861" y="3997586"/>
            <a:ext cx="2073905" cy="1631216"/>
          </a:xfrm>
          <a:prstGeom prst="rect">
            <a:avLst/>
          </a:prstGeom>
        </p:spPr>
        <p:txBody>
          <a:bodyPr wrap="square">
            <a:spAutoFit/>
          </a:bodyPr>
          <a:lstStyle/>
          <a:p>
            <a:pPr algn="ctr">
              <a:spcBef>
                <a:spcPts val="900"/>
              </a:spcBef>
            </a:pPr>
            <a:r>
              <a:rPr lang="es-ES" sz="2000" dirty="0" smtClean="0">
                <a:latin typeface="EHUSans" panose="02000503050000020004" pitchFamily="50"/>
              </a:rPr>
              <a:t>¿Qué indicadores </a:t>
            </a:r>
            <a:r>
              <a:rPr lang="es-ES" sz="2000" dirty="0">
                <a:latin typeface="EHUSans" panose="02000503050000020004" pitchFamily="50"/>
              </a:rPr>
              <a:t>necesitamos </a:t>
            </a:r>
            <a:r>
              <a:rPr lang="es-ES" sz="2000" dirty="0" smtClean="0">
                <a:latin typeface="EHUSans" panose="02000503050000020004" pitchFamily="50"/>
              </a:rPr>
              <a:t>para saber que vamos bien?</a:t>
            </a:r>
            <a:endParaRPr lang="es-ES" sz="2000" dirty="0">
              <a:latin typeface="EHUSans" panose="02000503050000020004" pitchFamily="50"/>
            </a:endParaRPr>
          </a:p>
        </p:txBody>
      </p:sp>
      <p:sp>
        <p:nvSpPr>
          <p:cNvPr id="11" name="Título 1"/>
          <p:cNvSpPr txBox="1">
            <a:spLocks/>
          </p:cNvSpPr>
          <p:nvPr/>
        </p:nvSpPr>
        <p:spPr>
          <a:xfrm>
            <a:off x="765175" y="358670"/>
            <a:ext cx="5771561" cy="1106834"/>
          </a:xfrm>
          <a:prstGeom prst="rect">
            <a:avLst/>
          </a:prstGeom>
        </p:spPr>
        <p:txBody>
          <a:bodyP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4700" dirty="0" smtClean="0">
                <a:solidFill>
                  <a:srgbClr val="00B050"/>
                </a:solidFill>
                <a:latin typeface="EHUSans" panose="02000503050000020004" pitchFamily="50"/>
                <a:ea typeface="Calibri" panose="020F0502020204030204" pitchFamily="34" charset="0"/>
                <a:cs typeface="Times New Roman" panose="02020603050405020304" pitchFamily="18" charset="0"/>
                <a:sym typeface="Wingdings" panose="05000000000000000000" pitchFamily="2" charset="2"/>
              </a:rPr>
              <a:t></a:t>
            </a:r>
            <a:r>
              <a:rPr lang="es-ES" sz="16000" dirty="0" smtClean="0">
                <a:solidFill>
                  <a:srgbClr val="00B050"/>
                </a:solidFill>
                <a:latin typeface="EHUSans" panose="02000503050000020004" pitchFamily="50"/>
                <a:ea typeface="Calibri" panose="020F0502020204030204" pitchFamily="34" charset="0"/>
                <a:cs typeface="Times New Roman" panose="02020603050405020304" pitchFamily="18" charset="0"/>
              </a:rPr>
              <a:t>d</a:t>
            </a:r>
            <a:r>
              <a:rPr lang="es-ES" sz="8700" dirty="0" smtClean="0">
                <a:solidFill>
                  <a:srgbClr val="00B050"/>
                </a:solidFill>
                <a:latin typeface="EHUSans" panose="02000503050000020004" pitchFamily="50"/>
                <a:ea typeface="Calibri" panose="020F0502020204030204" pitchFamily="34" charset="0"/>
                <a:cs typeface="Times New Roman" panose="02020603050405020304" pitchFamily="18" charset="0"/>
              </a:rPr>
              <a:t>iagnosticar</a:t>
            </a:r>
            <a:endParaRPr lang="es-ES" sz="8700" dirty="0">
              <a:solidFill>
                <a:srgbClr val="00B050"/>
              </a:solidFill>
              <a:latin typeface="EHUSans" panose="02000503050000020004" pitchFamily="50"/>
            </a:endParaRPr>
          </a:p>
        </p:txBody>
      </p:sp>
      <p:sp>
        <p:nvSpPr>
          <p:cNvPr id="12" name="Título 1"/>
          <p:cNvSpPr txBox="1">
            <a:spLocks/>
          </p:cNvSpPr>
          <p:nvPr/>
        </p:nvSpPr>
        <p:spPr>
          <a:xfrm>
            <a:off x="6746875" y="358670"/>
            <a:ext cx="4949825" cy="1660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EN" sz="10500" dirty="0" smtClean="0">
                <a:solidFill>
                  <a:srgbClr val="00B0F0"/>
                </a:solidFill>
                <a:latin typeface="EHUSans" panose="02000503050000020004" pitchFamily="50"/>
                <a:ea typeface="Calibri" panose="020F0502020204030204" pitchFamily="34" charset="0"/>
                <a:cs typeface="Times New Roman" panose="02020603050405020304" pitchFamily="18" charset="0"/>
                <a:sym typeface="Wingdings" panose="05000000000000000000" pitchFamily="2" charset="2"/>
              </a:rPr>
              <a:t></a:t>
            </a:r>
            <a:r>
              <a:rPr lang="es-ES" sz="11300" dirty="0" smtClean="0">
                <a:solidFill>
                  <a:srgbClr val="00B0F0"/>
                </a:solidFill>
                <a:latin typeface="EHUSans" panose="02000503050000020004" pitchFamily="50"/>
                <a:ea typeface="Calibri" panose="020F0502020204030204" pitchFamily="34" charset="0"/>
                <a:cs typeface="Times New Roman" panose="02020603050405020304" pitchFamily="18" charset="0"/>
              </a:rPr>
              <a:t>d</a:t>
            </a:r>
            <a:r>
              <a:rPr lang="es-ES" sz="6200" dirty="0" smtClean="0">
                <a:solidFill>
                  <a:srgbClr val="00B0F0"/>
                </a:solidFill>
                <a:latin typeface="EHUSans" panose="02000503050000020004" pitchFamily="50"/>
                <a:ea typeface="Calibri" panose="020F0502020204030204" pitchFamily="34" charset="0"/>
                <a:cs typeface="Times New Roman" panose="02020603050405020304" pitchFamily="18" charset="0"/>
              </a:rPr>
              <a:t>efinir</a:t>
            </a:r>
          </a:p>
          <a:p>
            <a:r>
              <a:rPr lang="es-ES" sz="6200" dirty="0" smtClean="0">
                <a:solidFill>
                  <a:srgbClr val="00B0F0"/>
                </a:solidFill>
                <a:latin typeface="EHUSans" panose="02000503050000020004" pitchFamily="50"/>
                <a:cs typeface="Times New Roman" panose="02020603050405020304" pitchFamily="18" charset="0"/>
              </a:rPr>
              <a:t>indicadores</a:t>
            </a:r>
            <a:endParaRPr lang="es-ES" sz="6200" dirty="0">
              <a:solidFill>
                <a:srgbClr val="00B0F0"/>
              </a:solidFill>
              <a:latin typeface="EHUSans" panose="02000503050000020004" pitchFamily="50"/>
            </a:endParaRPr>
          </a:p>
        </p:txBody>
      </p:sp>
      <p:pic>
        <p:nvPicPr>
          <p:cNvPr id="14" name="Picture 2" descr="Resultado de imagen de eh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16"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88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5" grpId="0"/>
      <p:bldP spid="6" grpId="0"/>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00BB91E-8675-445C-880F-C07D348B781B}"/>
              </a:ext>
            </a:extLst>
          </p:cNvPr>
          <p:cNvPicPr>
            <a:picLocks noChangeAspect="1"/>
          </p:cNvPicPr>
          <p:nvPr/>
        </p:nvPicPr>
        <p:blipFill rotWithShape="1">
          <a:blip r:embed="rId3"/>
          <a:srcRect b="45104"/>
          <a:stretch/>
        </p:blipFill>
        <p:spPr>
          <a:xfrm>
            <a:off x="904603" y="1938528"/>
            <a:ext cx="5020709" cy="3900369"/>
          </a:xfrm>
          <a:prstGeom prst="rect">
            <a:avLst/>
          </a:prstGeom>
        </p:spPr>
      </p:pic>
      <p:pic>
        <p:nvPicPr>
          <p:cNvPr id="7" name="Picture 2" descr="Resultado de imagen de eh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9"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a:extLst>
              <a:ext uri="{FF2B5EF4-FFF2-40B4-BE49-F238E27FC236}">
                <a16:creationId xmlns:a16="http://schemas.microsoft.com/office/drawing/2014/main" id="{A00BB91E-8675-445C-880F-C07D348B781B}"/>
              </a:ext>
            </a:extLst>
          </p:cNvPr>
          <p:cNvPicPr>
            <a:picLocks noChangeAspect="1"/>
          </p:cNvPicPr>
          <p:nvPr/>
        </p:nvPicPr>
        <p:blipFill rotWithShape="1">
          <a:blip r:embed="rId3"/>
          <a:srcRect t="54237"/>
          <a:stretch/>
        </p:blipFill>
        <p:spPr>
          <a:xfrm>
            <a:off x="6305966" y="2600125"/>
            <a:ext cx="5142322" cy="3330212"/>
          </a:xfrm>
          <a:prstGeom prst="rect">
            <a:avLst/>
          </a:prstGeom>
        </p:spPr>
      </p:pic>
      <p:sp>
        <p:nvSpPr>
          <p:cNvPr id="11" name="Rectángulo 10">
            <a:extLst>
              <a:ext uri="{FF2B5EF4-FFF2-40B4-BE49-F238E27FC236}">
                <a16:creationId xmlns:a16="http://schemas.microsoft.com/office/drawing/2014/main" id="{C2C717CC-4F4A-4927-80F3-078150733C75}"/>
              </a:ext>
            </a:extLst>
          </p:cNvPr>
          <p:cNvSpPr/>
          <p:nvPr/>
        </p:nvSpPr>
        <p:spPr>
          <a:xfrm>
            <a:off x="1261872" y="433629"/>
            <a:ext cx="8449055" cy="1438855"/>
          </a:xfrm>
          <a:prstGeom prst="rect">
            <a:avLst/>
          </a:prstGeom>
        </p:spPr>
        <p:txBody>
          <a:bodyPr wrap="square">
            <a:spAutoFit/>
          </a:bodyPr>
          <a:lstStyle/>
          <a:p>
            <a:pPr algn="ctr">
              <a:spcBef>
                <a:spcPts val="900"/>
              </a:spcBef>
            </a:pPr>
            <a:r>
              <a:rPr lang="es-ES" sz="3200" b="1" dirty="0" smtClean="0">
                <a:latin typeface="EHUSans" panose="02000503050000020004" pitchFamily="50"/>
              </a:rPr>
              <a:t>¿A </a:t>
            </a:r>
            <a:r>
              <a:rPr lang="es-ES" sz="3200" b="1" dirty="0">
                <a:latin typeface="EHUSans" panose="02000503050000020004" pitchFamily="50"/>
              </a:rPr>
              <a:t>través de qué ODS y metas vamos a llegar a ese </a:t>
            </a:r>
            <a:r>
              <a:rPr lang="es-ES" sz="3200" b="1" dirty="0" smtClean="0">
                <a:latin typeface="EHUSans" panose="02000503050000020004" pitchFamily="50"/>
              </a:rPr>
              <a:t>destino?</a:t>
            </a:r>
            <a:endParaRPr lang="es-ES" sz="3200" b="1" dirty="0">
              <a:latin typeface="EHUSans" panose="02000503050000020004" pitchFamily="50"/>
            </a:endParaRPr>
          </a:p>
          <a:p>
            <a:pPr algn="ctr">
              <a:spcBef>
                <a:spcPts val="900"/>
              </a:spcBef>
            </a:pPr>
            <a:endParaRPr lang="es-ES" sz="1600" dirty="0">
              <a:latin typeface="EHUSans" panose="02000503050000020004" pitchFamily="50"/>
            </a:endParaRPr>
          </a:p>
        </p:txBody>
      </p:sp>
    </p:spTree>
    <p:extLst>
      <p:ext uri="{BB962C8B-B14F-4D97-AF65-F5344CB8AC3E}">
        <p14:creationId xmlns:p14="http://schemas.microsoft.com/office/powerpoint/2010/main" val="368895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528B766-6662-4B17-9AD3-5CDDB1F6FD67}" type="slidenum">
              <a:rPr lang="es-ES" smtClean="0"/>
              <a:t>16</a:t>
            </a:fld>
            <a:endParaRPr lang="es-ES"/>
          </a:p>
        </p:txBody>
      </p:sp>
      <p:pic>
        <p:nvPicPr>
          <p:cNvPr id="6"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5323" y="5050173"/>
            <a:ext cx="601877" cy="600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347199" y="4879499"/>
            <a:ext cx="5675467" cy="1200329"/>
          </a:xfrm>
          <a:prstGeom prst="rect">
            <a:avLst/>
          </a:prstGeom>
        </p:spPr>
        <p:txBody>
          <a:bodyPr wrap="square">
            <a:spAutoFit/>
          </a:bodyPr>
          <a:lstStyle/>
          <a:p>
            <a:r>
              <a:rPr lang="es-ES" dirty="0">
                <a:latin typeface="EHUSans" panose="02000503050000020004" pitchFamily="50"/>
                <a:hlinkClick r:id="rId4"/>
              </a:rPr>
              <a:t>https://www.ehu.eus/documents/4736101/11938005/EHUagenda2030-Panel-Indicadores.pdf/cd1e90df-521d-504a-295f-ea5e3a196759</a:t>
            </a:r>
            <a:endParaRPr lang="es-ES" dirty="0">
              <a:latin typeface="EHUSans" panose="02000503050000020004" pitchFamily="50"/>
            </a:endParaRPr>
          </a:p>
        </p:txBody>
      </p:sp>
      <p:sp>
        <p:nvSpPr>
          <p:cNvPr id="8" name="Título 1"/>
          <p:cNvSpPr>
            <a:spLocks noGrp="1"/>
          </p:cNvSpPr>
          <p:nvPr>
            <p:ph type="title"/>
          </p:nvPr>
        </p:nvSpPr>
        <p:spPr>
          <a:xfrm>
            <a:off x="1042416" y="365125"/>
            <a:ext cx="9345168" cy="859802"/>
          </a:xfrm>
        </p:spPr>
        <p:txBody>
          <a:bodyPr>
            <a:noAutofit/>
          </a:bodyPr>
          <a:lstStyle/>
          <a:p>
            <a:pPr algn="ctr"/>
            <a:r>
              <a:rPr lang="es-ES" sz="3200" b="1" dirty="0" smtClean="0">
                <a:latin typeface="EHUSans" panose="02000503050000020004" pitchFamily="50"/>
              </a:rPr>
              <a:t>Seguimiento de la </a:t>
            </a:r>
            <a:r>
              <a:rPr lang="es-ES" sz="3200" b="1" dirty="0" err="1" smtClean="0">
                <a:latin typeface="EHUSans" panose="02000503050000020004" pitchFamily="50"/>
              </a:rPr>
              <a:t>EHUagenda</a:t>
            </a:r>
            <a:r>
              <a:rPr lang="es-ES" sz="3200" b="1" dirty="0" smtClean="0">
                <a:latin typeface="EHUSans" panose="02000503050000020004" pitchFamily="50"/>
              </a:rPr>
              <a:t> 2030: panel de indicadores de desarrollo sostenible</a:t>
            </a:r>
            <a:endParaRPr lang="es-ES" sz="3200" dirty="0">
              <a:latin typeface="EHUSans" panose="02000503050000020004" pitchFamily="50"/>
            </a:endParaRPr>
          </a:p>
        </p:txBody>
      </p:sp>
      <p:pic>
        <p:nvPicPr>
          <p:cNvPr id="3" name="Imagen 2"/>
          <p:cNvPicPr>
            <a:picLocks noChangeAspect="1"/>
          </p:cNvPicPr>
          <p:nvPr/>
        </p:nvPicPr>
        <p:blipFill rotWithShape="1">
          <a:blip r:embed="rId5"/>
          <a:srcRect l="1845" t="872" r="2241"/>
          <a:stretch/>
        </p:blipFill>
        <p:spPr>
          <a:xfrm>
            <a:off x="1664424" y="1501449"/>
            <a:ext cx="3359727" cy="4854901"/>
          </a:xfrm>
          <a:prstGeom prst="rect">
            <a:avLst/>
          </a:prstGeom>
          <a:ln>
            <a:noFill/>
          </a:ln>
          <a:effectLst>
            <a:outerShdw blurRad="292100" dist="139700" dir="2700000" algn="tl" rotWithShape="0">
              <a:srgbClr val="333333">
                <a:alpha val="65000"/>
              </a:srgbClr>
            </a:outerShdw>
          </a:effectLst>
        </p:spPr>
      </p:pic>
      <p:pic>
        <p:nvPicPr>
          <p:cNvPr id="10" name="Picture 2" descr="Resultado de imagen de ihob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6261" y="2302299"/>
            <a:ext cx="5642217" cy="12472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n de eh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13"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830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528B766-6662-4B17-9AD3-5CDDB1F6FD67}" type="slidenum">
              <a:rPr lang="es-ES" smtClean="0"/>
              <a:t>17</a:t>
            </a:fld>
            <a:endParaRPr lang="es-ES"/>
          </a:p>
        </p:txBody>
      </p:sp>
      <p:sp>
        <p:nvSpPr>
          <p:cNvPr id="8" name="Título 1"/>
          <p:cNvSpPr>
            <a:spLocks noGrp="1"/>
          </p:cNvSpPr>
          <p:nvPr>
            <p:ph type="title"/>
          </p:nvPr>
        </p:nvSpPr>
        <p:spPr>
          <a:xfrm>
            <a:off x="838200" y="365125"/>
            <a:ext cx="10057325" cy="777875"/>
          </a:xfrm>
        </p:spPr>
        <p:txBody>
          <a:bodyPr>
            <a:normAutofit/>
          </a:bodyPr>
          <a:lstStyle/>
          <a:p>
            <a:pPr algn="ctr"/>
            <a:r>
              <a:rPr lang="es-ES" sz="3200" b="1" dirty="0">
                <a:latin typeface="EHUSans" panose="02000503050000020004" pitchFamily="50"/>
              </a:rPr>
              <a:t>Panel </a:t>
            </a:r>
            <a:r>
              <a:rPr lang="es-ES" sz="3200" b="1" dirty="0" smtClean="0">
                <a:latin typeface="EHUSans" panose="02000503050000020004" pitchFamily="50"/>
              </a:rPr>
              <a:t>58 indicadores de desarrollo sostenible</a:t>
            </a:r>
            <a:endParaRPr lang="es-ES" sz="3200" b="1" dirty="0">
              <a:latin typeface="EHUSans" panose="02000503050000020004" pitchFamily="50"/>
            </a:endParaRPr>
          </a:p>
        </p:txBody>
      </p:sp>
      <p:pic>
        <p:nvPicPr>
          <p:cNvPr id="5" name="Imagen 4"/>
          <p:cNvPicPr>
            <a:picLocks noChangeAspect="1"/>
          </p:cNvPicPr>
          <p:nvPr/>
        </p:nvPicPr>
        <p:blipFill>
          <a:blip r:embed="rId3"/>
          <a:stretch>
            <a:fillRect/>
          </a:stretch>
        </p:blipFill>
        <p:spPr>
          <a:xfrm>
            <a:off x="838200" y="1661100"/>
            <a:ext cx="5081113" cy="4331766"/>
          </a:xfrm>
          <a:prstGeom prst="rect">
            <a:avLst/>
          </a:prstGeom>
        </p:spPr>
      </p:pic>
      <p:pic>
        <p:nvPicPr>
          <p:cNvPr id="7" name="Imagen 6"/>
          <p:cNvPicPr>
            <a:picLocks noChangeAspect="1"/>
          </p:cNvPicPr>
          <p:nvPr/>
        </p:nvPicPr>
        <p:blipFill rotWithShape="1">
          <a:blip r:embed="rId4"/>
          <a:srcRect t="778"/>
          <a:stretch/>
        </p:blipFill>
        <p:spPr>
          <a:xfrm>
            <a:off x="6250479" y="1638656"/>
            <a:ext cx="5028293" cy="4564691"/>
          </a:xfrm>
          <a:prstGeom prst="rect">
            <a:avLst/>
          </a:prstGeom>
        </p:spPr>
      </p:pic>
      <p:pic>
        <p:nvPicPr>
          <p:cNvPr id="9" name="Picture 2" descr="Resultado de imagen de eh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11"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915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BBB759F-FEA5-4646-8785-994C2FBD5932}" type="slidenum">
              <a:rPr lang="en-GB" smtClean="0"/>
              <a:t>18</a:t>
            </a:fld>
            <a:endParaRPr lang="en-GB" dirty="0"/>
          </a:p>
        </p:txBody>
      </p:sp>
      <p:sp>
        <p:nvSpPr>
          <p:cNvPr id="12" name="Título 1"/>
          <p:cNvSpPr txBox="1">
            <a:spLocks/>
          </p:cNvSpPr>
          <p:nvPr/>
        </p:nvSpPr>
        <p:spPr>
          <a:xfrm rot="16200000">
            <a:off x="-3130768" y="2922499"/>
            <a:ext cx="10515600" cy="7778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smtClean="0">
                <a:latin typeface="EHUSans" panose="02000503050000020004" pitchFamily="50"/>
              </a:rPr>
              <a:t>Fichas metodológicas </a:t>
            </a:r>
            <a:endParaRPr lang="es-ES" sz="3600" b="1" dirty="0">
              <a:latin typeface="EHUSans" panose="02000503050000020004" pitchFamily="50"/>
            </a:endParaRPr>
          </a:p>
        </p:txBody>
      </p:sp>
      <p:pic>
        <p:nvPicPr>
          <p:cNvPr id="5" name="Picture 2" descr="Resultado de imagen de e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687" y="6313901"/>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stretch>
            <a:fillRect/>
          </a:stretch>
        </p:blipFill>
        <p:spPr>
          <a:xfrm>
            <a:off x="2886690" y="344371"/>
            <a:ext cx="6622495" cy="6173317"/>
          </a:xfrm>
          <a:prstGeom prst="rect">
            <a:avLst/>
          </a:prstGeom>
        </p:spPr>
      </p:pic>
      <p:pic>
        <p:nvPicPr>
          <p:cNvPr id="6" name="Picture 2" descr="Resultado de imagen de e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8"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43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528B766-6662-4B17-9AD3-5CDDB1F6FD67}" type="slidenum">
              <a:rPr lang="es-ES" smtClean="0"/>
              <a:t>19</a:t>
            </a:fld>
            <a:endParaRPr lang="es-ES"/>
          </a:p>
        </p:txBody>
      </p:sp>
      <p:pic>
        <p:nvPicPr>
          <p:cNvPr id="717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03122" y="0"/>
            <a:ext cx="1178887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1C988E2C-ED69-47F6-939E-E633298EE2FA}"/>
              </a:ext>
            </a:extLst>
          </p:cNvPr>
          <p:cNvSpPr/>
          <p:nvPr/>
        </p:nvSpPr>
        <p:spPr>
          <a:xfrm>
            <a:off x="838200" y="5606716"/>
            <a:ext cx="4559969" cy="74963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s-ES" sz="2800" b="1" dirty="0">
                <a:solidFill>
                  <a:schemeClr val="tx1"/>
                </a:solidFill>
                <a:latin typeface="EHUSans" panose="02000503050000020004" pitchFamily="50"/>
              </a:rPr>
              <a:t>Portal </a:t>
            </a:r>
            <a:r>
              <a:rPr lang="es-ES" sz="2800" b="1" dirty="0" err="1">
                <a:solidFill>
                  <a:schemeClr val="tx1"/>
                </a:solidFill>
                <a:latin typeface="EHUSans" panose="02000503050000020004" pitchFamily="50"/>
              </a:rPr>
              <a:t>EHUagenda</a:t>
            </a:r>
            <a:endParaRPr lang="es-ES" sz="2800" b="1" dirty="0">
              <a:solidFill>
                <a:schemeClr val="tx1"/>
              </a:solidFill>
              <a:latin typeface="EHUSans" panose="02000503050000020004" pitchFamily="50"/>
            </a:endParaRPr>
          </a:p>
        </p:txBody>
      </p:sp>
    </p:spTree>
    <p:extLst>
      <p:ext uri="{BB962C8B-B14F-4D97-AF65-F5344CB8AC3E}">
        <p14:creationId xmlns:p14="http://schemas.microsoft.com/office/powerpoint/2010/main" val="710404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528B766-6662-4B17-9AD3-5CDDB1F6FD67}" type="slidenum">
              <a:rPr lang="es-ES" smtClean="0"/>
              <a:t>2</a:t>
            </a:fld>
            <a:endParaRPr lang="es-ES"/>
          </a:p>
        </p:txBody>
      </p:sp>
      <p:pic>
        <p:nvPicPr>
          <p:cNvPr id="7" name="Imagen 6" descr="Personas en frente de edificio&#10;&#10;Descripción generada automáticamente">
            <a:extLst>
              <a:ext uri="{FF2B5EF4-FFF2-40B4-BE49-F238E27FC236}">
                <a16:creationId xmlns:a16="http://schemas.microsoft.com/office/drawing/2014/main" id="{8B63F270-9BBD-47E4-9DA0-C978137CDA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074" y="0"/>
            <a:ext cx="11782926" cy="6858000"/>
          </a:xfrm>
          <a:prstGeom prst="rect">
            <a:avLst/>
          </a:prstGeom>
        </p:spPr>
      </p:pic>
      <p:sp>
        <p:nvSpPr>
          <p:cNvPr id="6" name="Rectángulo 5">
            <a:extLst>
              <a:ext uri="{FF2B5EF4-FFF2-40B4-BE49-F238E27FC236}">
                <a16:creationId xmlns:a16="http://schemas.microsoft.com/office/drawing/2014/main" id="{8731B1C4-8EB1-4D6D-94C8-E2889776E91A}"/>
              </a:ext>
            </a:extLst>
          </p:cNvPr>
          <p:cNvSpPr/>
          <p:nvPr/>
        </p:nvSpPr>
        <p:spPr>
          <a:xfrm>
            <a:off x="838200" y="5561947"/>
            <a:ext cx="4649153" cy="79440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80000" rIns="324000" bIns="180000" rtlCol="0" anchor="ctr">
            <a:spAutoFit/>
          </a:bodyPr>
          <a:lstStyle/>
          <a:p>
            <a:r>
              <a:rPr lang="es-ES" sz="2800" b="1" dirty="0">
                <a:solidFill>
                  <a:schemeClr val="tx1"/>
                </a:solidFill>
                <a:latin typeface="EHUSans" panose="02000503050000020004" pitchFamily="50"/>
              </a:rPr>
              <a:t>Campus </a:t>
            </a:r>
            <a:r>
              <a:rPr lang="es-ES" sz="2800" b="1" dirty="0" smtClean="0">
                <a:solidFill>
                  <a:schemeClr val="tx1"/>
                </a:solidFill>
                <a:latin typeface="EHUSans" panose="02000503050000020004" pitchFamily="50"/>
              </a:rPr>
              <a:t>de Araba</a:t>
            </a:r>
            <a:endParaRPr lang="es-ES" sz="2800" b="1" dirty="0">
              <a:solidFill>
                <a:schemeClr val="tx1"/>
              </a:solidFill>
              <a:latin typeface="EHUSans" panose="02000503050000020004" pitchFamily="50"/>
            </a:endParaRPr>
          </a:p>
        </p:txBody>
      </p:sp>
      <p:pic>
        <p:nvPicPr>
          <p:cNvPr id="1026" name="Picture 2" descr="Asamblea General de la ONU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4082" y="50927"/>
            <a:ext cx="4633053" cy="3090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Flecha curvada hacia la derecha 1"/>
          <p:cNvSpPr/>
          <p:nvPr/>
        </p:nvSpPr>
        <p:spPr>
          <a:xfrm rot="1086077">
            <a:off x="5358384" y="1499616"/>
            <a:ext cx="1517904" cy="1920240"/>
          </a:xfrm>
          <a:prstGeom prst="curv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961263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528B766-6662-4B17-9AD3-5CDDB1F6FD67}" type="slidenum">
              <a:rPr lang="es-ES" smtClean="0"/>
              <a:t>20</a:t>
            </a:fld>
            <a:endParaRPr lang="es-ES"/>
          </a:p>
        </p:txBody>
      </p:sp>
      <p:sp>
        <p:nvSpPr>
          <p:cNvPr id="8" name="Título 1"/>
          <p:cNvSpPr>
            <a:spLocks noGrp="1"/>
          </p:cNvSpPr>
          <p:nvPr>
            <p:ph type="title"/>
          </p:nvPr>
        </p:nvSpPr>
        <p:spPr>
          <a:xfrm>
            <a:off x="838200" y="365125"/>
            <a:ext cx="10515600" cy="777875"/>
          </a:xfrm>
        </p:spPr>
        <p:txBody>
          <a:bodyPr>
            <a:normAutofit/>
          </a:bodyPr>
          <a:lstStyle/>
          <a:p>
            <a:pPr algn="ctr"/>
            <a:r>
              <a:rPr lang="es-ES" sz="2900" b="1" dirty="0" smtClean="0">
                <a:latin typeface="EHUSans" panose="02000503050000020004" pitchFamily="50"/>
              </a:rPr>
              <a:t>Campus Planeta </a:t>
            </a:r>
            <a:endParaRPr lang="es-ES" sz="2900" b="1" dirty="0">
              <a:latin typeface="EHUSans" panose="02000503050000020004" pitchFamily="50"/>
            </a:endParaRPr>
          </a:p>
        </p:txBody>
      </p:sp>
      <p:pic>
        <p:nvPicPr>
          <p:cNvPr id="7" name="Imagen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1678" y="293406"/>
            <a:ext cx="1097844" cy="1080100"/>
          </a:xfrm>
          <a:prstGeom prst="rect">
            <a:avLst/>
          </a:prstGeom>
          <a:noFill/>
          <a:ln>
            <a:noFill/>
          </a:ln>
        </p:spPr>
      </p:pic>
      <p:sp>
        <p:nvSpPr>
          <p:cNvPr id="2" name="Rectángulo 1"/>
          <p:cNvSpPr/>
          <p:nvPr/>
        </p:nvSpPr>
        <p:spPr>
          <a:xfrm>
            <a:off x="1388532" y="2897291"/>
            <a:ext cx="5478433" cy="3429785"/>
          </a:xfrm>
          <a:prstGeom prst="rect">
            <a:avLst/>
          </a:prstGeom>
        </p:spPr>
        <p:txBody>
          <a:bodyPr wrap="square">
            <a:spAutoFit/>
          </a:bodyPr>
          <a:lstStyle/>
          <a:p>
            <a:pPr>
              <a:lnSpc>
                <a:spcPct val="107000"/>
              </a:lnSpc>
              <a:spcAft>
                <a:spcPts val="800"/>
              </a:spcAft>
            </a:pPr>
            <a:r>
              <a:rPr lang="es-ES" sz="2400" b="1" dirty="0">
                <a:solidFill>
                  <a:srgbClr val="00B050"/>
                </a:solidFill>
                <a:latin typeface="EHUSans" panose="02000503050000020004" pitchFamily="50"/>
                <a:ea typeface="Calibri" panose="020F0502020204030204" pitchFamily="34" charset="0"/>
                <a:cs typeface="Times New Roman" panose="02020603050405020304" pitchFamily="18" charset="0"/>
              </a:rPr>
              <a:t>Objetivo </a:t>
            </a:r>
            <a:r>
              <a:rPr lang="es-ES" sz="2400" b="1" dirty="0" smtClean="0">
                <a:solidFill>
                  <a:srgbClr val="00B050"/>
                </a:solidFill>
                <a:latin typeface="EHUSans" panose="02000503050000020004" pitchFamily="50"/>
                <a:ea typeface="Calibri" panose="020F0502020204030204" pitchFamily="34" charset="0"/>
                <a:cs typeface="Times New Roman" panose="02020603050405020304" pitchFamily="18" charset="0"/>
              </a:rPr>
              <a:t>3. </a:t>
            </a:r>
            <a:r>
              <a:rPr lang="es-ES" sz="2400" dirty="0" smtClean="0">
                <a:latin typeface="EHUSans" panose="02000503050000020004" pitchFamily="50"/>
                <a:ea typeface="Calibri" panose="020F0502020204030204" pitchFamily="34" charset="0"/>
                <a:cs typeface="Times New Roman" panose="02020603050405020304" pitchFamily="18" charset="0"/>
              </a:rPr>
              <a:t>Gestionar </a:t>
            </a:r>
            <a:r>
              <a:rPr lang="es-ES" sz="2400" dirty="0">
                <a:latin typeface="EHUSans" panose="02000503050000020004" pitchFamily="50"/>
                <a:ea typeface="Calibri" panose="020F0502020204030204" pitchFamily="34" charset="0"/>
                <a:cs typeface="Times New Roman" panose="02020603050405020304" pitchFamily="18" charset="0"/>
              </a:rPr>
              <a:t>de forma responsable las corrientes residuales </a:t>
            </a:r>
            <a:r>
              <a:rPr lang="es-ES" sz="2400" dirty="0" smtClean="0">
                <a:latin typeface="EHUSans" panose="02000503050000020004" pitchFamily="50"/>
                <a:ea typeface="Calibri" panose="020F0502020204030204" pitchFamily="34" charset="0"/>
                <a:cs typeface="Times New Roman" panose="02020603050405020304" pitchFamily="18" charset="0"/>
              </a:rPr>
              <a:t>generadas</a:t>
            </a:r>
          </a:p>
          <a:p>
            <a:pPr>
              <a:lnSpc>
                <a:spcPct val="107000"/>
              </a:lnSpc>
              <a:spcAft>
                <a:spcPts val="800"/>
              </a:spcAft>
            </a:pPr>
            <a:r>
              <a:rPr lang="es-ES" sz="2400" b="1" dirty="0" smtClean="0">
                <a:solidFill>
                  <a:srgbClr val="00B050"/>
                </a:solidFill>
                <a:latin typeface="EHUSans" panose="02000503050000020004" pitchFamily="50"/>
                <a:ea typeface="Calibri" panose="020F0502020204030204" pitchFamily="34" charset="0"/>
                <a:cs typeface="Times New Roman" panose="02020603050405020304" pitchFamily="18" charset="0"/>
              </a:rPr>
              <a:t>Acción 3.3</a:t>
            </a:r>
            <a:r>
              <a:rPr lang="es-ES" sz="2400" dirty="0">
                <a:latin typeface="EHUSans" panose="02000503050000020004" pitchFamily="50"/>
                <a:ea typeface="Calibri" panose="020F0502020204030204" pitchFamily="34" charset="0"/>
                <a:cs typeface="Times New Roman" panose="02020603050405020304" pitchFamily="18" charset="0"/>
              </a:rPr>
              <a:t>. Introducir medidas para reducir el despilfarro de alimentos en los </a:t>
            </a:r>
            <a:r>
              <a:rPr lang="es-ES" sz="2400" dirty="0" smtClean="0">
                <a:latin typeface="EHUSans" panose="02000503050000020004" pitchFamily="50"/>
                <a:ea typeface="Calibri" panose="020F0502020204030204" pitchFamily="34" charset="0"/>
                <a:cs typeface="Times New Roman" panose="02020603050405020304" pitchFamily="18" charset="0"/>
              </a:rPr>
              <a:t>campus</a:t>
            </a:r>
          </a:p>
          <a:p>
            <a:pPr>
              <a:lnSpc>
                <a:spcPct val="107000"/>
              </a:lnSpc>
              <a:spcAft>
                <a:spcPts val="800"/>
              </a:spcAft>
            </a:pPr>
            <a:endParaRPr lang="es-ES" sz="1200" dirty="0" smtClean="0">
              <a:latin typeface="EHUSans" panose="02000503050000020004" pitchFamily="50"/>
              <a:ea typeface="Calibri" panose="020F0502020204030204" pitchFamily="34" charset="0"/>
              <a:cs typeface="Times New Roman" panose="02020603050405020304" pitchFamily="18" charset="0"/>
            </a:endParaRPr>
          </a:p>
          <a:p>
            <a:pPr>
              <a:lnSpc>
                <a:spcPct val="107000"/>
              </a:lnSpc>
              <a:spcAft>
                <a:spcPts val="800"/>
              </a:spcAft>
            </a:pPr>
            <a:r>
              <a:rPr lang="es-ES" sz="2800" b="1" dirty="0" smtClean="0">
                <a:latin typeface="EHUSans" panose="02000503050000020004" pitchFamily="50"/>
                <a:ea typeface="Calibri" panose="020F0502020204030204" pitchFamily="34" charset="0"/>
                <a:cs typeface="Times New Roman" panose="02020603050405020304" pitchFamily="18" charset="0"/>
              </a:rPr>
              <a:t>Proyecto “Medir para reducir”</a:t>
            </a:r>
            <a:endParaRPr lang="es-ES" sz="2800" b="1" dirty="0">
              <a:latin typeface="EHUSans" panose="02000503050000020004" pitchFamily="5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rotWithShape="1">
          <a:blip r:embed="rId4"/>
          <a:srcRect b="83796"/>
          <a:stretch/>
        </p:blipFill>
        <p:spPr>
          <a:xfrm>
            <a:off x="1613704" y="1653215"/>
            <a:ext cx="6622495" cy="1000335"/>
          </a:xfrm>
          <a:prstGeom prst="rect">
            <a:avLst/>
          </a:prstGeom>
        </p:spPr>
      </p:pic>
      <p:pic>
        <p:nvPicPr>
          <p:cNvPr id="1026" name="Picture 2" descr="Desperdicio alimentario: un problema en la mesa de todos - Revista Ha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9985" y="2710648"/>
            <a:ext cx="4253815" cy="28154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2" descr="Resultado de imagen de eh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12"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133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528B766-6662-4B17-9AD3-5CDDB1F6FD67}" type="slidenum">
              <a:rPr lang="es-ES" smtClean="0"/>
              <a:t>21</a:t>
            </a:fld>
            <a:endParaRPr lang="es-ES"/>
          </a:p>
        </p:txBody>
      </p:sp>
      <p:sp>
        <p:nvSpPr>
          <p:cNvPr id="8" name="Título 1"/>
          <p:cNvSpPr>
            <a:spLocks noGrp="1"/>
          </p:cNvSpPr>
          <p:nvPr>
            <p:ph type="title"/>
          </p:nvPr>
        </p:nvSpPr>
        <p:spPr>
          <a:xfrm>
            <a:off x="838200" y="365125"/>
            <a:ext cx="10515600" cy="777875"/>
          </a:xfrm>
        </p:spPr>
        <p:txBody>
          <a:bodyPr>
            <a:normAutofit/>
          </a:bodyPr>
          <a:lstStyle/>
          <a:p>
            <a:pPr algn="ctr"/>
            <a:r>
              <a:rPr lang="es-ES" sz="2900" b="1" dirty="0" smtClean="0">
                <a:latin typeface="EHUSans" panose="02000503050000020004" pitchFamily="50"/>
              </a:rPr>
              <a:t>Alcance del estudio</a:t>
            </a:r>
            <a:endParaRPr lang="es-ES" sz="2900" b="1" dirty="0">
              <a:latin typeface="EHUSans" panose="02000503050000020004" pitchFamily="50"/>
            </a:endParaRPr>
          </a:p>
        </p:txBody>
      </p:sp>
      <p:pic>
        <p:nvPicPr>
          <p:cNvPr id="3" name="Imagen 2"/>
          <p:cNvPicPr>
            <a:picLocks noChangeAspect="1"/>
          </p:cNvPicPr>
          <p:nvPr/>
        </p:nvPicPr>
        <p:blipFill>
          <a:blip r:embed="rId3"/>
          <a:stretch>
            <a:fillRect/>
          </a:stretch>
        </p:blipFill>
        <p:spPr>
          <a:xfrm>
            <a:off x="2365609" y="1318220"/>
            <a:ext cx="8079215" cy="5171867"/>
          </a:xfrm>
          <a:prstGeom prst="rect">
            <a:avLst/>
          </a:prstGeom>
        </p:spPr>
      </p:pic>
      <p:pic>
        <p:nvPicPr>
          <p:cNvPr id="7" name="Picture 2" descr="Resultado de imagen de eh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10"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970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528B766-6662-4B17-9AD3-5CDDB1F6FD67}" type="slidenum">
              <a:rPr lang="es-ES" smtClean="0"/>
              <a:t>22</a:t>
            </a:fld>
            <a:endParaRPr lang="es-ES"/>
          </a:p>
        </p:txBody>
      </p:sp>
      <p:sp>
        <p:nvSpPr>
          <p:cNvPr id="8" name="Título 1"/>
          <p:cNvSpPr>
            <a:spLocks noGrp="1"/>
          </p:cNvSpPr>
          <p:nvPr>
            <p:ph type="title"/>
          </p:nvPr>
        </p:nvSpPr>
        <p:spPr>
          <a:xfrm>
            <a:off x="621792" y="365125"/>
            <a:ext cx="10273733" cy="777875"/>
          </a:xfrm>
        </p:spPr>
        <p:txBody>
          <a:bodyPr>
            <a:normAutofit/>
          </a:bodyPr>
          <a:lstStyle/>
          <a:p>
            <a:pPr algn="ctr"/>
            <a:r>
              <a:rPr lang="es-ES" sz="2900" b="1" dirty="0" smtClean="0">
                <a:latin typeface="EHUSans" panose="02000503050000020004" pitchFamily="50"/>
              </a:rPr>
              <a:t>Servicios de restauración participantes en el proyecto </a:t>
            </a:r>
            <a:endParaRPr lang="es-ES" sz="2900" b="1" dirty="0">
              <a:latin typeface="EHUSans" panose="02000503050000020004" pitchFamily="50"/>
            </a:endParaRPr>
          </a:p>
        </p:txBody>
      </p:sp>
      <p:graphicFrame>
        <p:nvGraphicFramePr>
          <p:cNvPr id="2" name="Tabla 1"/>
          <p:cNvGraphicFramePr>
            <a:graphicFrameLocks noGrp="1"/>
          </p:cNvGraphicFramePr>
          <p:nvPr>
            <p:extLst>
              <p:ext uri="{D42A27DB-BD31-4B8C-83A1-F6EECF244321}">
                <p14:modId xmlns:p14="http://schemas.microsoft.com/office/powerpoint/2010/main" val="411919149"/>
              </p:ext>
            </p:extLst>
          </p:nvPr>
        </p:nvGraphicFramePr>
        <p:xfrm>
          <a:off x="1150082" y="1611045"/>
          <a:ext cx="9217152" cy="4507882"/>
        </p:xfrm>
        <a:graphic>
          <a:graphicData uri="http://schemas.openxmlformats.org/drawingml/2006/table">
            <a:tbl>
              <a:tblPr firstRow="1" firstCol="1" bandRow="1">
                <a:tableStyleId>{5C22544A-7EE6-4342-B048-85BDC9FD1C3A}</a:tableStyleId>
              </a:tblPr>
              <a:tblGrid>
                <a:gridCol w="2635331">
                  <a:extLst>
                    <a:ext uri="{9D8B030D-6E8A-4147-A177-3AD203B41FA5}">
                      <a16:colId xmlns:a16="http://schemas.microsoft.com/office/drawing/2014/main" val="2569639958"/>
                    </a:ext>
                  </a:extLst>
                </a:gridCol>
                <a:gridCol w="126157">
                  <a:extLst>
                    <a:ext uri="{9D8B030D-6E8A-4147-A177-3AD203B41FA5}">
                      <a16:colId xmlns:a16="http://schemas.microsoft.com/office/drawing/2014/main" val="1922582068"/>
                    </a:ext>
                  </a:extLst>
                </a:gridCol>
                <a:gridCol w="1499616">
                  <a:extLst>
                    <a:ext uri="{9D8B030D-6E8A-4147-A177-3AD203B41FA5}">
                      <a16:colId xmlns:a16="http://schemas.microsoft.com/office/drawing/2014/main" val="4228504609"/>
                    </a:ext>
                  </a:extLst>
                </a:gridCol>
                <a:gridCol w="1444752">
                  <a:extLst>
                    <a:ext uri="{9D8B030D-6E8A-4147-A177-3AD203B41FA5}">
                      <a16:colId xmlns:a16="http://schemas.microsoft.com/office/drawing/2014/main" val="1296395796"/>
                    </a:ext>
                  </a:extLst>
                </a:gridCol>
                <a:gridCol w="1539444">
                  <a:extLst>
                    <a:ext uri="{9D8B030D-6E8A-4147-A177-3AD203B41FA5}">
                      <a16:colId xmlns:a16="http://schemas.microsoft.com/office/drawing/2014/main" val="1389581807"/>
                    </a:ext>
                  </a:extLst>
                </a:gridCol>
                <a:gridCol w="1971852">
                  <a:extLst>
                    <a:ext uri="{9D8B030D-6E8A-4147-A177-3AD203B41FA5}">
                      <a16:colId xmlns:a16="http://schemas.microsoft.com/office/drawing/2014/main" val="3542783034"/>
                    </a:ext>
                  </a:extLst>
                </a:gridCol>
              </a:tblGrid>
              <a:tr h="0">
                <a:tc>
                  <a:txBody>
                    <a:bodyPr/>
                    <a:lstStyle/>
                    <a:p>
                      <a:pPr algn="just">
                        <a:lnSpc>
                          <a:spcPct val="107000"/>
                        </a:lnSpc>
                        <a:spcAft>
                          <a:spcPts val="0"/>
                        </a:spcAft>
                      </a:pPr>
                      <a:r>
                        <a:rPr lang="es-ES" sz="2000">
                          <a:effectLst/>
                          <a:latin typeface="EHUSans" panose="02000503050000020004" pitchFamily="50"/>
                        </a:rPr>
                        <a:t>Campus</a:t>
                      </a:r>
                      <a:endParaRPr lang="es-ES" sz="200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2000" dirty="0">
                          <a:effectLst/>
                          <a:latin typeface="EHUSans" panose="02000503050000020004" pitchFamily="50"/>
                        </a:rPr>
                        <a:t>Araba</a:t>
                      </a:r>
                      <a:endParaRPr lang="es-ES" sz="2000"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2000" dirty="0">
                          <a:effectLst/>
                          <a:latin typeface="EHUSans" panose="02000503050000020004" pitchFamily="50"/>
                        </a:rPr>
                        <a:t>Bizkaia</a:t>
                      </a:r>
                      <a:endParaRPr lang="es-ES" sz="2000"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err="1">
                          <a:effectLst/>
                          <a:latin typeface="EHUSans" panose="02000503050000020004" pitchFamily="50"/>
                        </a:rPr>
                        <a:t>Gipuzkoa</a:t>
                      </a:r>
                      <a:endParaRPr lang="es-ES" sz="2000"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smtClean="0">
                          <a:effectLst/>
                          <a:latin typeface="EHUSans" panose="02000503050000020004" pitchFamily="50"/>
                        </a:rPr>
                        <a:t>TOTAL</a:t>
                      </a:r>
                      <a:endParaRPr lang="es-ES" sz="2000"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636219"/>
                  </a:ext>
                </a:extLst>
              </a:tr>
              <a:tr h="291893">
                <a:tc gridSpan="6">
                  <a:txBody>
                    <a:bodyPr/>
                    <a:lstStyle/>
                    <a:p>
                      <a:pPr>
                        <a:lnSpc>
                          <a:spcPct val="150000"/>
                        </a:lnSpc>
                        <a:spcAft>
                          <a:spcPts val="400"/>
                        </a:spcAft>
                      </a:pPr>
                      <a:r>
                        <a:rPr lang="es-ES" sz="2000" dirty="0">
                          <a:effectLst/>
                          <a:latin typeface="EHUSans" panose="02000503050000020004" pitchFamily="50"/>
                        </a:rPr>
                        <a:t>Establecimientos de la </a:t>
                      </a:r>
                      <a:r>
                        <a:rPr lang="es-ES" sz="2000" dirty="0" smtClean="0">
                          <a:effectLst/>
                          <a:latin typeface="EHUSans" panose="02000503050000020004" pitchFamily="50"/>
                        </a:rPr>
                        <a:t>UPV/EHU</a:t>
                      </a:r>
                      <a:endParaRPr lang="es-ES" sz="2000"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0066CC"/>
                      </a:solidFill>
                      <a:prstDash val="solid"/>
                      <a:round/>
                      <a:headEnd type="none" w="med" len="med"/>
                      <a:tailEnd type="none" w="med" len="med"/>
                    </a:lnB>
                    <a:solidFill>
                      <a:srgbClr val="0066CC"/>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pPr>
                        <a:lnSpc>
                          <a:spcPct val="107000"/>
                        </a:lnSpc>
                        <a:spcAft>
                          <a:spcPts val="0"/>
                        </a:spcAft>
                      </a:pPr>
                      <a:endParaRPr lang="es-ES" sz="2000"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4569898"/>
                  </a:ext>
                </a:extLst>
              </a:tr>
              <a:tr h="291893">
                <a:tc gridSpan="2">
                  <a:txBody>
                    <a:bodyPr/>
                    <a:lstStyle/>
                    <a:p>
                      <a:pPr algn="just">
                        <a:lnSpc>
                          <a:spcPct val="107000"/>
                        </a:lnSpc>
                        <a:spcAft>
                          <a:spcPts val="0"/>
                        </a:spcAft>
                      </a:pPr>
                      <a:r>
                        <a:rPr lang="es-ES" sz="2000">
                          <a:effectLst/>
                          <a:latin typeface="EHUSans" panose="02000503050000020004" pitchFamily="50"/>
                        </a:rPr>
                        <a:t>Nº establecimientos</a:t>
                      </a:r>
                      <a:endParaRPr lang="es-ES" sz="200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0066CC"/>
                      </a:solidFill>
                      <a:prstDash val="solid"/>
                      <a:round/>
                      <a:headEnd type="none" w="med" len="med"/>
                      <a:tailEnd type="none" w="med" len="med"/>
                    </a:lnT>
                  </a:tcPr>
                </a:tc>
                <a:tc hMerge="1">
                  <a:txBody>
                    <a:bodyPr/>
                    <a:lstStyle/>
                    <a:p>
                      <a:pPr algn="ctr">
                        <a:lnSpc>
                          <a:spcPct val="107000"/>
                        </a:lnSpc>
                        <a:spcAft>
                          <a:spcPts val="0"/>
                        </a:spcAft>
                      </a:pPr>
                      <a:endParaRPr lang="es-ES" sz="2000"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6666FF"/>
                      </a:solidFill>
                      <a:prstDash val="solid"/>
                      <a:round/>
                      <a:headEnd type="none" w="med" len="med"/>
                      <a:tailEnd type="none" w="med" len="med"/>
                    </a:lnR>
                    <a:lnT w="12700" cap="flat" cmpd="sng" algn="ctr">
                      <a:solidFill>
                        <a:srgbClr val="0066CC"/>
                      </a:solidFill>
                      <a:prstDash val="solid"/>
                      <a:round/>
                      <a:headEnd type="none" w="med" len="med"/>
                      <a:tailEnd type="none" w="med" len="med"/>
                    </a:lnT>
                  </a:tcPr>
                </a:tc>
                <a:tc>
                  <a:txBody>
                    <a:bodyPr/>
                    <a:lstStyle/>
                    <a:p>
                      <a:pPr algn="ctr">
                        <a:lnSpc>
                          <a:spcPct val="107000"/>
                        </a:lnSpc>
                        <a:spcAft>
                          <a:spcPts val="0"/>
                        </a:spcAft>
                      </a:pPr>
                      <a:r>
                        <a:rPr lang="es-ES" sz="2000" dirty="0">
                          <a:effectLst/>
                          <a:latin typeface="EHUSans" panose="02000503050000020004" pitchFamily="50"/>
                        </a:rPr>
                        <a:t>5</a:t>
                      </a:r>
                      <a:endParaRPr lang="es-ES" sz="2000"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6666FF"/>
                      </a:solidFill>
                      <a:prstDash val="solid"/>
                      <a:round/>
                      <a:headEnd type="none" w="med" len="med"/>
                      <a:tailEnd type="none" w="med" len="med"/>
                    </a:lnR>
                    <a:lnT w="12700" cap="flat" cmpd="sng" algn="ctr">
                      <a:solidFill>
                        <a:srgbClr val="0066CC"/>
                      </a:solidFill>
                      <a:prstDash val="solid"/>
                      <a:round/>
                      <a:headEnd type="none" w="med" len="med"/>
                      <a:tailEnd type="none" w="med" len="med"/>
                    </a:lnT>
                  </a:tcPr>
                </a:tc>
                <a:tc>
                  <a:txBody>
                    <a:bodyPr/>
                    <a:lstStyle/>
                    <a:p>
                      <a:pPr algn="ctr">
                        <a:lnSpc>
                          <a:spcPct val="107000"/>
                        </a:lnSpc>
                        <a:spcAft>
                          <a:spcPts val="0"/>
                        </a:spcAft>
                      </a:pPr>
                      <a:r>
                        <a:rPr lang="es-ES" sz="2000" dirty="0">
                          <a:effectLst/>
                          <a:latin typeface="EHUSans" panose="02000503050000020004" pitchFamily="50"/>
                        </a:rPr>
                        <a:t>5</a:t>
                      </a:r>
                      <a:endParaRPr lang="es-ES" sz="2000"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6666FF"/>
                      </a:solidFill>
                      <a:prstDash val="solid"/>
                      <a:round/>
                      <a:headEnd type="none" w="med" len="med"/>
                      <a:tailEnd type="none" w="med" len="med"/>
                    </a:lnL>
                    <a:lnT w="12700" cap="flat" cmpd="sng" algn="ctr">
                      <a:solidFill>
                        <a:srgbClr val="0066CC"/>
                      </a:solidFill>
                      <a:prstDash val="solid"/>
                      <a:round/>
                      <a:headEnd type="none" w="med" len="med"/>
                      <a:tailEnd type="none" w="med" len="med"/>
                    </a:lnT>
                  </a:tcPr>
                </a:tc>
                <a:tc>
                  <a:txBody>
                    <a:bodyPr/>
                    <a:lstStyle/>
                    <a:p>
                      <a:pPr algn="ctr">
                        <a:lnSpc>
                          <a:spcPct val="107000"/>
                        </a:lnSpc>
                        <a:spcAft>
                          <a:spcPts val="0"/>
                        </a:spcAft>
                      </a:pPr>
                      <a:r>
                        <a:rPr lang="es-ES" sz="2000" dirty="0">
                          <a:effectLst/>
                          <a:latin typeface="EHUSans" panose="02000503050000020004" pitchFamily="50"/>
                        </a:rPr>
                        <a:t>6</a:t>
                      </a:r>
                      <a:endParaRPr lang="es-ES" sz="2000"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0066CC"/>
                      </a:solidFill>
                      <a:prstDash val="solid"/>
                      <a:round/>
                      <a:headEnd type="none" w="med" len="med"/>
                      <a:tailEnd type="none" w="med" len="med"/>
                    </a:lnT>
                  </a:tcPr>
                </a:tc>
                <a:tc>
                  <a:txBody>
                    <a:bodyPr/>
                    <a:lstStyle/>
                    <a:p>
                      <a:pPr algn="ctr">
                        <a:lnSpc>
                          <a:spcPct val="107000"/>
                        </a:lnSpc>
                        <a:spcAft>
                          <a:spcPts val="0"/>
                        </a:spcAft>
                      </a:pPr>
                      <a:r>
                        <a:rPr lang="es-ES" sz="2000" dirty="0">
                          <a:effectLst/>
                          <a:latin typeface="EHUSans" panose="02000503050000020004" pitchFamily="50"/>
                        </a:rPr>
                        <a:t>16</a:t>
                      </a:r>
                      <a:endParaRPr lang="es-ES" sz="2000"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0066CC"/>
                      </a:solidFill>
                      <a:prstDash val="solid"/>
                      <a:round/>
                      <a:headEnd type="none" w="med" len="med"/>
                      <a:tailEnd type="none" w="med" len="med"/>
                    </a:lnT>
                  </a:tcPr>
                </a:tc>
                <a:extLst>
                  <a:ext uri="{0D108BD9-81ED-4DB2-BD59-A6C34878D82A}">
                    <a16:rowId xmlns:a16="http://schemas.microsoft.com/office/drawing/2014/main" val="4272719182"/>
                  </a:ext>
                </a:extLst>
              </a:tr>
              <a:tr h="597301">
                <a:tc gridSpan="2">
                  <a:txBody>
                    <a:bodyPr/>
                    <a:lstStyle/>
                    <a:p>
                      <a:pPr algn="just">
                        <a:lnSpc>
                          <a:spcPct val="107000"/>
                        </a:lnSpc>
                        <a:spcAft>
                          <a:spcPts val="0"/>
                        </a:spcAft>
                      </a:pPr>
                      <a:r>
                        <a:rPr lang="es-ES" sz="2000" dirty="0">
                          <a:effectLst/>
                          <a:latin typeface="EHUSans" panose="02000503050000020004" pitchFamily="50"/>
                        </a:rPr>
                        <a:t>Nº comensales anuales y % </a:t>
                      </a:r>
                      <a:r>
                        <a:rPr lang="es-ES" sz="2000" dirty="0" smtClean="0">
                          <a:effectLst/>
                          <a:latin typeface="EHUSans" panose="02000503050000020004" pitchFamily="50"/>
                        </a:rPr>
                        <a:t>sobre el total </a:t>
                      </a:r>
                      <a:endParaRPr lang="es-ES" sz="2000"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s-ES" sz="2000"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dirty="0">
                          <a:effectLst/>
                          <a:latin typeface="EHUSans" panose="02000503050000020004" pitchFamily="50"/>
                        </a:rPr>
                        <a:t>124.237</a:t>
                      </a:r>
                    </a:p>
                    <a:p>
                      <a:pPr algn="ctr">
                        <a:lnSpc>
                          <a:spcPct val="107000"/>
                        </a:lnSpc>
                        <a:spcAft>
                          <a:spcPts val="0"/>
                        </a:spcAft>
                      </a:pPr>
                      <a:r>
                        <a:rPr lang="es-ES" sz="2000" dirty="0">
                          <a:effectLst/>
                          <a:latin typeface="EHUSans" panose="02000503050000020004" pitchFamily="50"/>
                        </a:rPr>
                        <a:t>22%</a:t>
                      </a:r>
                      <a:endParaRPr lang="es-ES" sz="2000"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dirty="0">
                          <a:effectLst/>
                          <a:latin typeface="EHUSans" panose="02000503050000020004" pitchFamily="50"/>
                        </a:rPr>
                        <a:t>325.822</a:t>
                      </a:r>
                    </a:p>
                    <a:p>
                      <a:pPr algn="ctr">
                        <a:lnSpc>
                          <a:spcPct val="107000"/>
                        </a:lnSpc>
                        <a:spcAft>
                          <a:spcPts val="0"/>
                        </a:spcAft>
                      </a:pPr>
                      <a:r>
                        <a:rPr lang="es-ES" sz="2000" dirty="0">
                          <a:effectLst/>
                          <a:latin typeface="EHUSans" panose="02000503050000020004" pitchFamily="50"/>
                        </a:rPr>
                        <a:t>57%</a:t>
                      </a:r>
                      <a:endParaRPr lang="es-ES" sz="2000"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a:effectLst/>
                          <a:latin typeface="EHUSans" panose="02000503050000020004" pitchFamily="50"/>
                        </a:rPr>
                        <a:t>117.805</a:t>
                      </a:r>
                    </a:p>
                    <a:p>
                      <a:pPr algn="ctr">
                        <a:lnSpc>
                          <a:spcPct val="107000"/>
                        </a:lnSpc>
                        <a:spcAft>
                          <a:spcPts val="0"/>
                        </a:spcAft>
                      </a:pPr>
                      <a:r>
                        <a:rPr lang="es-ES" sz="2000">
                          <a:effectLst/>
                          <a:latin typeface="EHUSans" panose="02000503050000020004" pitchFamily="50"/>
                        </a:rPr>
                        <a:t>21%</a:t>
                      </a:r>
                      <a:endParaRPr lang="es-ES" sz="200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a:effectLst/>
                          <a:latin typeface="EHUSans" panose="02000503050000020004" pitchFamily="50"/>
                        </a:rPr>
                        <a:t>567.864</a:t>
                      </a:r>
                    </a:p>
                    <a:p>
                      <a:pPr algn="ctr">
                        <a:lnSpc>
                          <a:spcPct val="107000"/>
                        </a:lnSpc>
                        <a:spcAft>
                          <a:spcPts val="0"/>
                        </a:spcAft>
                      </a:pPr>
                      <a:r>
                        <a:rPr lang="es-ES" sz="2000">
                          <a:effectLst/>
                          <a:latin typeface="EHUSans" panose="02000503050000020004" pitchFamily="50"/>
                        </a:rPr>
                        <a:t>100%</a:t>
                      </a:r>
                      <a:endParaRPr lang="es-ES" sz="200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4029937"/>
                  </a:ext>
                </a:extLst>
              </a:tr>
              <a:tr h="463186">
                <a:tc gridSpan="6">
                  <a:txBody>
                    <a:bodyPr/>
                    <a:lstStyle/>
                    <a:p>
                      <a:pPr>
                        <a:lnSpc>
                          <a:spcPct val="107000"/>
                        </a:lnSpc>
                        <a:spcAft>
                          <a:spcPts val="0"/>
                        </a:spcAft>
                      </a:pPr>
                      <a:r>
                        <a:rPr lang="es-ES" sz="2000" dirty="0">
                          <a:effectLst/>
                          <a:latin typeface="EHUSans" panose="02000503050000020004" pitchFamily="50"/>
                        </a:rPr>
                        <a:t>Participación en el cálculo del desperdicio </a:t>
                      </a:r>
                      <a:r>
                        <a:rPr lang="es-ES" sz="2000" dirty="0" smtClean="0">
                          <a:effectLst/>
                          <a:latin typeface="EHUSans" panose="02000503050000020004" pitchFamily="50"/>
                        </a:rPr>
                        <a:t>alimentario UPV/EHU</a:t>
                      </a:r>
                      <a:endParaRPr lang="es-ES" sz="2000"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pPr>
                        <a:lnSpc>
                          <a:spcPct val="107000"/>
                        </a:lnSpc>
                        <a:spcAft>
                          <a:spcPts val="0"/>
                        </a:spcAft>
                      </a:pPr>
                      <a:endParaRPr lang="es-ES" sz="2000"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31620730"/>
                  </a:ext>
                </a:extLst>
              </a:tr>
              <a:tr h="597301">
                <a:tc gridSpan="2">
                  <a:txBody>
                    <a:bodyPr/>
                    <a:lstStyle/>
                    <a:p>
                      <a:pPr algn="just">
                        <a:lnSpc>
                          <a:spcPct val="107000"/>
                        </a:lnSpc>
                        <a:spcAft>
                          <a:spcPts val="0"/>
                        </a:spcAft>
                      </a:pPr>
                      <a:r>
                        <a:rPr lang="es-ES" sz="2000">
                          <a:effectLst/>
                          <a:latin typeface="EHUSans" panose="02000503050000020004" pitchFamily="50"/>
                        </a:rPr>
                        <a:t>Nº establecimientos participantes en el estudio</a:t>
                      </a:r>
                      <a:endParaRPr lang="es-ES" sz="200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s-ES" sz="2000" b="1"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b="1" dirty="0">
                          <a:effectLst/>
                          <a:latin typeface="EHUSans" panose="02000503050000020004" pitchFamily="50"/>
                        </a:rPr>
                        <a:t>4</a:t>
                      </a:r>
                      <a:endParaRPr lang="es-ES" sz="2000" b="1"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b="1" dirty="0">
                          <a:effectLst/>
                          <a:latin typeface="EHUSans" panose="02000503050000020004" pitchFamily="50"/>
                        </a:rPr>
                        <a:t>2</a:t>
                      </a:r>
                      <a:endParaRPr lang="es-ES" sz="2000" b="1"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b="1" dirty="0">
                          <a:effectLst/>
                          <a:latin typeface="EHUSans" panose="02000503050000020004" pitchFamily="50"/>
                        </a:rPr>
                        <a:t>6</a:t>
                      </a:r>
                      <a:endParaRPr lang="es-ES" sz="2000" b="1"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400" b="1" dirty="0">
                          <a:solidFill>
                            <a:srgbClr val="0066CC"/>
                          </a:solidFill>
                          <a:effectLst/>
                          <a:latin typeface="EHUSans" panose="02000503050000020004" pitchFamily="50"/>
                        </a:rPr>
                        <a:t>12</a:t>
                      </a:r>
                      <a:endParaRPr lang="es-ES" sz="2400" b="1" dirty="0">
                        <a:solidFill>
                          <a:srgbClr val="0066CC"/>
                        </a:solidFill>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1507940"/>
                  </a:ext>
                </a:extLst>
              </a:tr>
              <a:tr h="902706">
                <a:tc gridSpan="2">
                  <a:txBody>
                    <a:bodyPr/>
                    <a:lstStyle/>
                    <a:p>
                      <a:pPr algn="just">
                        <a:lnSpc>
                          <a:spcPct val="107000"/>
                        </a:lnSpc>
                        <a:spcAft>
                          <a:spcPts val="0"/>
                        </a:spcAft>
                      </a:pPr>
                      <a:r>
                        <a:rPr lang="es-ES" sz="2000" dirty="0">
                          <a:effectLst/>
                          <a:latin typeface="EHUSans" panose="02000503050000020004" pitchFamily="50"/>
                        </a:rPr>
                        <a:t>Nº comensales anuales y % </a:t>
                      </a:r>
                      <a:r>
                        <a:rPr lang="es-ES" sz="2000" dirty="0" smtClean="0">
                          <a:effectLst/>
                          <a:latin typeface="EHUSans" panose="02000503050000020004" pitchFamily="50"/>
                        </a:rPr>
                        <a:t>sobre </a:t>
                      </a:r>
                      <a:r>
                        <a:rPr lang="es-ES" sz="2000" dirty="0">
                          <a:effectLst/>
                          <a:latin typeface="EHUSans" panose="02000503050000020004" pitchFamily="50"/>
                        </a:rPr>
                        <a:t>el total </a:t>
                      </a:r>
                      <a:endParaRPr lang="es-ES" sz="2000"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s-ES" sz="200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a:effectLst/>
                          <a:latin typeface="EHUSans" panose="02000503050000020004" pitchFamily="50"/>
                        </a:rPr>
                        <a:t>81.896</a:t>
                      </a:r>
                    </a:p>
                    <a:p>
                      <a:pPr algn="ctr">
                        <a:lnSpc>
                          <a:spcPct val="107000"/>
                        </a:lnSpc>
                        <a:spcAft>
                          <a:spcPts val="0"/>
                        </a:spcAft>
                      </a:pPr>
                      <a:r>
                        <a:rPr lang="es-ES" sz="2000">
                          <a:effectLst/>
                          <a:latin typeface="EHUSans" panose="02000503050000020004" pitchFamily="50"/>
                        </a:rPr>
                        <a:t>14%</a:t>
                      </a:r>
                      <a:endParaRPr lang="es-ES" sz="200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a:effectLst/>
                          <a:latin typeface="EHUSans" panose="02000503050000020004" pitchFamily="50"/>
                        </a:rPr>
                        <a:t>120.950</a:t>
                      </a:r>
                    </a:p>
                    <a:p>
                      <a:pPr algn="ctr">
                        <a:lnSpc>
                          <a:spcPct val="107000"/>
                        </a:lnSpc>
                        <a:spcAft>
                          <a:spcPts val="0"/>
                        </a:spcAft>
                      </a:pPr>
                      <a:r>
                        <a:rPr lang="es-ES" sz="2000">
                          <a:effectLst/>
                          <a:latin typeface="EHUSans" panose="02000503050000020004" pitchFamily="50"/>
                        </a:rPr>
                        <a:t>21%</a:t>
                      </a:r>
                      <a:endParaRPr lang="es-ES" sz="200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a:effectLst/>
                          <a:latin typeface="EHUSans" panose="02000503050000020004" pitchFamily="50"/>
                        </a:rPr>
                        <a:t>117.805</a:t>
                      </a:r>
                    </a:p>
                    <a:p>
                      <a:pPr algn="ctr">
                        <a:lnSpc>
                          <a:spcPct val="107000"/>
                        </a:lnSpc>
                        <a:spcAft>
                          <a:spcPts val="0"/>
                        </a:spcAft>
                      </a:pPr>
                      <a:r>
                        <a:rPr lang="es-ES" sz="2000">
                          <a:effectLst/>
                          <a:latin typeface="EHUSans" panose="02000503050000020004" pitchFamily="50"/>
                        </a:rPr>
                        <a:t>21% </a:t>
                      </a:r>
                      <a:endParaRPr lang="es-ES" sz="200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400" b="1" dirty="0">
                          <a:solidFill>
                            <a:srgbClr val="0066CC"/>
                          </a:solidFill>
                          <a:effectLst/>
                          <a:latin typeface="EHUSans" panose="02000503050000020004" pitchFamily="50"/>
                        </a:rPr>
                        <a:t>320.651</a:t>
                      </a:r>
                    </a:p>
                    <a:p>
                      <a:pPr algn="ctr">
                        <a:lnSpc>
                          <a:spcPct val="107000"/>
                        </a:lnSpc>
                        <a:spcAft>
                          <a:spcPts val="0"/>
                        </a:spcAft>
                      </a:pPr>
                      <a:r>
                        <a:rPr lang="es-ES" sz="2400" b="1" dirty="0">
                          <a:solidFill>
                            <a:srgbClr val="0066CC"/>
                          </a:solidFill>
                          <a:effectLst/>
                          <a:latin typeface="EHUSans" panose="02000503050000020004" pitchFamily="50"/>
                        </a:rPr>
                        <a:t>56%</a:t>
                      </a:r>
                      <a:endParaRPr lang="es-ES" sz="2400" b="1" dirty="0">
                        <a:solidFill>
                          <a:srgbClr val="0066CC"/>
                        </a:solidFill>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540605"/>
                  </a:ext>
                </a:extLst>
              </a:tr>
            </a:tbl>
          </a:graphicData>
        </a:graphic>
      </p:graphicFrame>
      <p:pic>
        <p:nvPicPr>
          <p:cNvPr id="7" name="Picture 2" descr="Resultado de imagen de e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10"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lipse 2"/>
          <p:cNvSpPr/>
          <p:nvPr/>
        </p:nvSpPr>
        <p:spPr>
          <a:xfrm>
            <a:off x="8357616" y="4041648"/>
            <a:ext cx="2176272" cy="23147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434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528B766-6662-4B17-9AD3-5CDDB1F6FD67}" type="slidenum">
              <a:rPr lang="es-ES" smtClean="0"/>
              <a:t>23</a:t>
            </a:fld>
            <a:endParaRPr lang="es-ES"/>
          </a:p>
        </p:txBody>
      </p:sp>
      <p:sp>
        <p:nvSpPr>
          <p:cNvPr id="8" name="Título 1"/>
          <p:cNvSpPr>
            <a:spLocks noGrp="1"/>
          </p:cNvSpPr>
          <p:nvPr>
            <p:ph type="title"/>
          </p:nvPr>
        </p:nvSpPr>
        <p:spPr>
          <a:xfrm>
            <a:off x="838200" y="548005"/>
            <a:ext cx="9494520" cy="777875"/>
          </a:xfrm>
        </p:spPr>
        <p:txBody>
          <a:bodyPr>
            <a:noAutofit/>
          </a:bodyPr>
          <a:lstStyle/>
          <a:p>
            <a:pPr algn="ctr"/>
            <a:r>
              <a:rPr lang="es-ES" sz="3200" b="1" dirty="0" smtClean="0">
                <a:latin typeface="EHUSans" panose="02000503050000020004" pitchFamily="50"/>
              </a:rPr>
              <a:t>Metodología de cálculo desperdicio alimentario UPV/EHU </a:t>
            </a:r>
            <a:endParaRPr lang="es-ES" sz="3200" b="1" dirty="0">
              <a:latin typeface="EHUSans" panose="02000503050000020004" pitchFamily="50"/>
            </a:endParaRPr>
          </a:p>
        </p:txBody>
      </p:sp>
      <p:pic>
        <p:nvPicPr>
          <p:cNvPr id="11" name="Picture 2" descr="Resultado de imagen de e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13"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6"/>
          <a:stretch>
            <a:fillRect/>
          </a:stretch>
        </p:blipFill>
        <p:spPr>
          <a:xfrm>
            <a:off x="1251394" y="1659598"/>
            <a:ext cx="9286875" cy="2324100"/>
          </a:xfrm>
          <a:prstGeom prst="rect">
            <a:avLst/>
          </a:prstGeom>
        </p:spPr>
      </p:pic>
      <p:pic>
        <p:nvPicPr>
          <p:cNvPr id="3" name="Imagen 2"/>
          <p:cNvPicPr>
            <a:picLocks noChangeAspect="1"/>
          </p:cNvPicPr>
          <p:nvPr/>
        </p:nvPicPr>
        <p:blipFill>
          <a:blip r:embed="rId7"/>
          <a:stretch>
            <a:fillRect/>
          </a:stretch>
        </p:blipFill>
        <p:spPr>
          <a:xfrm>
            <a:off x="1394269" y="4213935"/>
            <a:ext cx="9144000" cy="666750"/>
          </a:xfrm>
          <a:prstGeom prst="rect">
            <a:avLst/>
          </a:prstGeom>
        </p:spPr>
      </p:pic>
      <p:pic>
        <p:nvPicPr>
          <p:cNvPr id="5" name="Imagen 4"/>
          <p:cNvPicPr>
            <a:picLocks noChangeAspect="1"/>
          </p:cNvPicPr>
          <p:nvPr/>
        </p:nvPicPr>
        <p:blipFill>
          <a:blip r:embed="rId8"/>
          <a:stretch>
            <a:fillRect/>
          </a:stretch>
        </p:blipFill>
        <p:spPr>
          <a:xfrm>
            <a:off x="1394269" y="4880685"/>
            <a:ext cx="9267825" cy="1285875"/>
          </a:xfrm>
          <a:prstGeom prst="rect">
            <a:avLst/>
          </a:prstGeom>
        </p:spPr>
      </p:pic>
    </p:spTree>
    <p:extLst>
      <p:ext uri="{BB962C8B-B14F-4D97-AF65-F5344CB8AC3E}">
        <p14:creationId xmlns:p14="http://schemas.microsoft.com/office/powerpoint/2010/main" val="2906864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528B766-6662-4B17-9AD3-5CDDB1F6FD67}" type="slidenum">
              <a:rPr lang="es-ES" smtClean="0"/>
              <a:t>24</a:t>
            </a:fld>
            <a:endParaRPr lang="es-ES"/>
          </a:p>
        </p:txBody>
      </p:sp>
      <p:sp>
        <p:nvSpPr>
          <p:cNvPr id="8" name="Título 1"/>
          <p:cNvSpPr>
            <a:spLocks noGrp="1"/>
          </p:cNvSpPr>
          <p:nvPr>
            <p:ph type="title"/>
          </p:nvPr>
        </p:nvSpPr>
        <p:spPr>
          <a:xfrm>
            <a:off x="838200" y="548005"/>
            <a:ext cx="9494520" cy="777875"/>
          </a:xfrm>
        </p:spPr>
        <p:txBody>
          <a:bodyPr>
            <a:noAutofit/>
          </a:bodyPr>
          <a:lstStyle/>
          <a:p>
            <a:pPr algn="ctr"/>
            <a:r>
              <a:rPr lang="es-ES" sz="3200" b="1" dirty="0" smtClean="0">
                <a:latin typeface="EHUSans" panose="02000503050000020004" pitchFamily="50"/>
              </a:rPr>
              <a:t>Metodología de cálculo desperdicio alimentario UPV/EHU </a:t>
            </a:r>
            <a:endParaRPr lang="es-ES" sz="3200" b="1" dirty="0">
              <a:latin typeface="EHUSans" panose="02000503050000020004" pitchFamily="50"/>
            </a:endParaRPr>
          </a:p>
        </p:txBody>
      </p:sp>
      <p:graphicFrame>
        <p:nvGraphicFramePr>
          <p:cNvPr id="2" name="Diagrama 1"/>
          <p:cNvGraphicFramePr/>
          <p:nvPr>
            <p:extLst>
              <p:ext uri="{D42A27DB-BD31-4B8C-83A1-F6EECF244321}">
                <p14:modId xmlns:p14="http://schemas.microsoft.com/office/powerpoint/2010/main" val="197584081"/>
              </p:ext>
            </p:extLst>
          </p:nvPr>
        </p:nvGraphicFramePr>
        <p:xfrm>
          <a:off x="1693334" y="1133284"/>
          <a:ext cx="594459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p:nvPr/>
        </p:nvPicPr>
        <p:blipFill rotWithShape="1">
          <a:blip r:embed="rId8" cstate="print">
            <a:extLst>
              <a:ext uri="{28A0092B-C50C-407E-A947-70E740481C1C}">
                <a14:useLocalDpi xmlns:a14="http://schemas.microsoft.com/office/drawing/2010/main" val="0"/>
              </a:ext>
            </a:extLst>
          </a:blip>
          <a:srcRect b="8960"/>
          <a:stretch/>
        </p:blipFill>
        <p:spPr bwMode="auto">
          <a:xfrm rot="10800000">
            <a:off x="10136560" y="3854822"/>
            <a:ext cx="1406525" cy="228092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9" name="Imagen 8" descr="Comida en un horno&#10;&#10;Descripción generada automáticamente con confianza baja"/>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34742" y="3861758"/>
            <a:ext cx="1701165" cy="2268220"/>
          </a:xfrm>
          <a:prstGeom prst="rect">
            <a:avLst/>
          </a:prstGeom>
          <a:ln>
            <a:noFill/>
          </a:ln>
          <a:effectLst>
            <a:outerShdw blurRad="292100" dist="139700" dir="2700000" algn="tl" rotWithShape="0">
              <a:srgbClr val="333333">
                <a:alpha val="65000"/>
              </a:srgbClr>
            </a:outerShdw>
          </a:effectLst>
        </p:spPr>
      </p:pic>
      <p:pic>
        <p:nvPicPr>
          <p:cNvPr id="10" name="Imagen 9" descr="Imagen que contiene Interfaz de usuario gráfica&#10;&#10;Descripción generada automáticamente"/>
          <p:cNvPicPr/>
          <p:nvPr/>
        </p:nvPicPr>
        <p:blipFill rotWithShape="1">
          <a:blip r:embed="rId10" cstate="print">
            <a:extLst>
              <a:ext uri="{28A0092B-C50C-407E-A947-70E740481C1C}">
                <a14:useLocalDpi xmlns:a14="http://schemas.microsoft.com/office/drawing/2010/main" val="0"/>
              </a:ext>
            </a:extLst>
          </a:blip>
          <a:srcRect t="6963"/>
          <a:stretch/>
        </p:blipFill>
        <p:spPr bwMode="auto">
          <a:xfrm>
            <a:off x="8927587" y="1436925"/>
            <a:ext cx="1719580" cy="2132732"/>
          </a:xfrm>
          <a:prstGeom prst="rect">
            <a:avLst/>
          </a:prstGeom>
          <a:ln>
            <a:noFill/>
          </a:ln>
          <a:effectLst>
            <a:outerShdw blurRad="292100" dist="139700" dir="2700000" algn="tl" rotWithShape="0">
              <a:srgbClr val="333333">
                <a:alpha val="65000"/>
              </a:srgbClr>
            </a:outerShdw>
          </a:effectLst>
        </p:spPr>
      </p:pic>
      <p:pic>
        <p:nvPicPr>
          <p:cNvPr id="11" name="Picture 2" descr="Resultado de imagen de eh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13"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04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528B766-6662-4B17-9AD3-5CDDB1F6FD67}" type="slidenum">
              <a:rPr lang="es-ES" smtClean="0"/>
              <a:t>25</a:t>
            </a:fld>
            <a:endParaRPr lang="es-ES"/>
          </a:p>
        </p:txBody>
      </p:sp>
      <p:sp>
        <p:nvSpPr>
          <p:cNvPr id="8" name="Título 1"/>
          <p:cNvSpPr>
            <a:spLocks noGrp="1"/>
          </p:cNvSpPr>
          <p:nvPr>
            <p:ph type="title"/>
          </p:nvPr>
        </p:nvSpPr>
        <p:spPr>
          <a:xfrm>
            <a:off x="838200" y="903888"/>
            <a:ext cx="9384792" cy="777875"/>
          </a:xfrm>
        </p:spPr>
        <p:txBody>
          <a:bodyPr>
            <a:noAutofit/>
          </a:bodyPr>
          <a:lstStyle/>
          <a:p>
            <a:pPr algn="ctr"/>
            <a:r>
              <a:rPr lang="es-ES" sz="3200" b="1" dirty="0" smtClean="0">
                <a:latin typeface="EHUSans" panose="02000503050000020004" pitchFamily="50"/>
              </a:rPr>
              <a:t>Implantación de buenas prácticas para reducir el desperdicio alimentario de la UPV/EHU </a:t>
            </a:r>
            <a:endParaRPr lang="es-ES" sz="3200" b="1" dirty="0">
              <a:latin typeface="EHUSans" panose="02000503050000020004" pitchFamily="50"/>
            </a:endParaRPr>
          </a:p>
        </p:txBody>
      </p:sp>
      <p:sp>
        <p:nvSpPr>
          <p:cNvPr id="12" name="Rectángulo 11"/>
          <p:cNvSpPr/>
          <p:nvPr/>
        </p:nvSpPr>
        <p:spPr>
          <a:xfrm>
            <a:off x="838200" y="1871988"/>
            <a:ext cx="10887635" cy="4739759"/>
          </a:xfrm>
          <a:prstGeom prst="rect">
            <a:avLst/>
          </a:prstGeom>
        </p:spPr>
        <p:txBody>
          <a:bodyPr wrap="square">
            <a:spAutoFit/>
          </a:bodyPr>
          <a:lstStyle/>
          <a:p>
            <a:pPr>
              <a:spcBef>
                <a:spcPts val="200"/>
              </a:spcBef>
            </a:pPr>
            <a:r>
              <a:rPr lang="es-ES" b="1" dirty="0" smtClean="0">
                <a:latin typeface="EHUSans" panose="02000503050000020004" pitchFamily="50"/>
              </a:rPr>
              <a:t>1.Recepción </a:t>
            </a:r>
            <a:r>
              <a:rPr lang="es-ES" b="1" dirty="0">
                <a:latin typeface="EHUSans" panose="02000503050000020004" pitchFamily="50"/>
              </a:rPr>
              <a:t>de </a:t>
            </a:r>
            <a:r>
              <a:rPr lang="es-ES" b="1" dirty="0" smtClean="0">
                <a:latin typeface="EHUSans" panose="02000503050000020004" pitchFamily="50"/>
              </a:rPr>
              <a:t>alimentos: </a:t>
            </a:r>
            <a:r>
              <a:rPr lang="es-ES" dirty="0" smtClean="0">
                <a:latin typeface="EHUSans" panose="02000503050000020004" pitchFamily="50"/>
              </a:rPr>
              <a:t>1.1 </a:t>
            </a:r>
            <a:r>
              <a:rPr lang="es-ES" dirty="0">
                <a:latin typeface="EHUSans" panose="02000503050000020004" pitchFamily="50"/>
              </a:rPr>
              <a:t>Adaptar las provisiones a la </a:t>
            </a:r>
            <a:r>
              <a:rPr lang="es-ES" dirty="0" smtClean="0">
                <a:latin typeface="EHUSans" panose="02000503050000020004" pitchFamily="50"/>
              </a:rPr>
              <a:t>demanda/ 1.2 </a:t>
            </a:r>
            <a:r>
              <a:rPr lang="es-ES" dirty="0">
                <a:latin typeface="EHUSans" panose="02000503050000020004" pitchFamily="50"/>
              </a:rPr>
              <a:t>Aplicar el </a:t>
            </a:r>
            <a:r>
              <a:rPr lang="es-ES" dirty="0" smtClean="0">
                <a:latin typeface="EHUSans" panose="02000503050000020004" pitchFamily="50"/>
              </a:rPr>
              <a:t>sistema “Primero </a:t>
            </a:r>
            <a:r>
              <a:rPr lang="es-ES" dirty="0">
                <a:latin typeface="EHUSans" panose="02000503050000020004" pitchFamily="50"/>
              </a:rPr>
              <a:t>en entrar, primero en salir”.	</a:t>
            </a:r>
            <a:endParaRPr lang="es-ES" sz="400" b="1" dirty="0" smtClean="0">
              <a:latin typeface="EHUSans" panose="02000503050000020004" pitchFamily="50"/>
            </a:endParaRPr>
          </a:p>
          <a:p>
            <a:pPr>
              <a:spcBef>
                <a:spcPts val="200"/>
              </a:spcBef>
            </a:pPr>
            <a:r>
              <a:rPr lang="es-ES" b="1" dirty="0" smtClean="0">
                <a:latin typeface="EHUSans" panose="02000503050000020004" pitchFamily="50"/>
              </a:rPr>
              <a:t>2</a:t>
            </a:r>
            <a:r>
              <a:rPr lang="es-ES" b="1" dirty="0">
                <a:latin typeface="EHUSans" panose="02000503050000020004" pitchFamily="50"/>
              </a:rPr>
              <a:t>. </a:t>
            </a:r>
            <a:r>
              <a:rPr lang="es-ES" b="1" dirty="0" smtClean="0">
                <a:latin typeface="EHUSans" panose="02000503050000020004" pitchFamily="50"/>
              </a:rPr>
              <a:t>Almacén: </a:t>
            </a:r>
            <a:r>
              <a:rPr lang="es-ES" dirty="0" smtClean="0">
                <a:latin typeface="EHUSans" panose="02000503050000020004" pitchFamily="50"/>
              </a:rPr>
              <a:t>2.1 </a:t>
            </a:r>
            <a:r>
              <a:rPr lang="es-ES" dirty="0">
                <a:latin typeface="EHUSans" panose="02000503050000020004" pitchFamily="50"/>
              </a:rPr>
              <a:t>Optimizar el tamaño de los envases en los que se adquiere la comida </a:t>
            </a:r>
            <a:r>
              <a:rPr lang="es-ES" dirty="0" smtClean="0">
                <a:latin typeface="EHUSans" panose="02000503050000020004" pitchFamily="50"/>
              </a:rPr>
              <a:t>envasada/  2.2 </a:t>
            </a:r>
            <a:r>
              <a:rPr lang="es-ES" dirty="0">
                <a:latin typeface="EHUSans" panose="02000503050000020004" pitchFamily="50"/>
              </a:rPr>
              <a:t>Etiquetar alimentos con mayor riesgo de estropearse para priorizar su </a:t>
            </a:r>
            <a:r>
              <a:rPr lang="es-ES" dirty="0" smtClean="0">
                <a:latin typeface="EHUSans" panose="02000503050000020004" pitchFamily="50"/>
              </a:rPr>
              <a:t>utilización/ 2.3 </a:t>
            </a:r>
            <a:r>
              <a:rPr lang="es-ES" dirty="0">
                <a:latin typeface="EHUSans" panose="02000503050000020004" pitchFamily="50"/>
              </a:rPr>
              <a:t>Abrir lo menos posible las cámaras de frío y/o </a:t>
            </a:r>
            <a:r>
              <a:rPr lang="es-ES" dirty="0" smtClean="0">
                <a:latin typeface="EHUSans" panose="02000503050000020004" pitchFamily="50"/>
              </a:rPr>
              <a:t>frigoríficos/ 2.4 </a:t>
            </a:r>
            <a:r>
              <a:rPr lang="es-ES" dirty="0">
                <a:latin typeface="EHUSans" panose="02000503050000020004" pitchFamily="50"/>
              </a:rPr>
              <a:t>Almacenar cada alimento según las condiciones requeridas. </a:t>
            </a:r>
            <a:endParaRPr lang="es-ES" sz="400" dirty="0">
              <a:latin typeface="EHUSans" panose="02000503050000020004" pitchFamily="50"/>
            </a:endParaRPr>
          </a:p>
          <a:p>
            <a:pPr>
              <a:spcBef>
                <a:spcPts val="200"/>
              </a:spcBef>
            </a:pPr>
            <a:r>
              <a:rPr lang="es-ES" b="1" dirty="0" smtClean="0">
                <a:latin typeface="EHUSans" panose="02000503050000020004" pitchFamily="50"/>
              </a:rPr>
              <a:t>3</a:t>
            </a:r>
            <a:r>
              <a:rPr lang="es-ES" b="1" dirty="0">
                <a:latin typeface="EHUSans" panose="02000503050000020004" pitchFamily="50"/>
              </a:rPr>
              <a:t>. Preparación en </a:t>
            </a:r>
            <a:r>
              <a:rPr lang="es-ES" b="1" dirty="0" smtClean="0">
                <a:latin typeface="EHUSans" panose="02000503050000020004" pitchFamily="50"/>
              </a:rPr>
              <a:t>cocina: </a:t>
            </a:r>
            <a:r>
              <a:rPr lang="es-ES" dirty="0" smtClean="0">
                <a:latin typeface="EHUSans" panose="02000503050000020004" pitchFamily="50"/>
              </a:rPr>
              <a:t>3.1 </a:t>
            </a:r>
            <a:r>
              <a:rPr lang="es-ES" dirty="0">
                <a:latin typeface="EHUSans" panose="02000503050000020004" pitchFamily="50"/>
              </a:rPr>
              <a:t>Aprovechar los alimentos al </a:t>
            </a:r>
            <a:r>
              <a:rPr lang="es-ES" dirty="0" smtClean="0">
                <a:latin typeface="EHUSans" panose="02000503050000020004" pitchFamily="50"/>
              </a:rPr>
              <a:t>máximo</a:t>
            </a:r>
            <a:r>
              <a:rPr lang="es-ES" dirty="0">
                <a:latin typeface="EHUSans" panose="02000503050000020004" pitchFamily="50"/>
              </a:rPr>
              <a:t> </a:t>
            </a:r>
            <a:r>
              <a:rPr lang="es-ES" dirty="0" smtClean="0">
                <a:latin typeface="EHUSans" panose="02000503050000020004" pitchFamily="50"/>
              </a:rPr>
              <a:t>/ 3.2 </a:t>
            </a:r>
            <a:r>
              <a:rPr lang="es-ES" dirty="0">
                <a:latin typeface="EHUSans" panose="02000503050000020004" pitchFamily="50"/>
              </a:rPr>
              <a:t>Ajustar las cantidades cocinadas a la demanda	</a:t>
            </a:r>
            <a:endParaRPr lang="es-ES" sz="500" dirty="0" smtClean="0">
              <a:latin typeface="EHUSans" panose="02000503050000020004" pitchFamily="50"/>
            </a:endParaRPr>
          </a:p>
          <a:p>
            <a:pPr>
              <a:spcBef>
                <a:spcPts val="200"/>
              </a:spcBef>
            </a:pPr>
            <a:r>
              <a:rPr lang="es-ES" b="1" dirty="0" smtClean="0">
                <a:latin typeface="EHUSans" panose="02000503050000020004" pitchFamily="50"/>
              </a:rPr>
              <a:t>4</a:t>
            </a:r>
            <a:r>
              <a:rPr lang="es-ES" b="1" dirty="0">
                <a:latin typeface="EHUSans" panose="02000503050000020004" pitchFamily="50"/>
              </a:rPr>
              <a:t>. Servicio de </a:t>
            </a:r>
            <a:r>
              <a:rPr lang="es-ES" b="1" dirty="0" smtClean="0">
                <a:latin typeface="EHUSans" panose="02000503050000020004" pitchFamily="50"/>
              </a:rPr>
              <a:t>comedor: </a:t>
            </a:r>
            <a:r>
              <a:rPr lang="es-ES" dirty="0" smtClean="0">
                <a:latin typeface="EHUSans" panose="02000503050000020004" pitchFamily="50"/>
              </a:rPr>
              <a:t>4.1 </a:t>
            </a:r>
            <a:r>
              <a:rPr lang="es-ES" dirty="0">
                <a:latin typeface="EHUSans" panose="02000503050000020004" pitchFamily="50"/>
              </a:rPr>
              <a:t>Disminuir el número de platos ofertados </a:t>
            </a:r>
            <a:r>
              <a:rPr lang="es-ES" dirty="0" smtClean="0">
                <a:latin typeface="EHUSans" panose="02000503050000020004" pitchFamily="50"/>
              </a:rPr>
              <a:t>/ 4.2 </a:t>
            </a:r>
            <a:r>
              <a:rPr lang="es-ES" dirty="0">
                <a:latin typeface="EHUSans" panose="02000503050000020004" pitchFamily="50"/>
              </a:rPr>
              <a:t>Ofrecer platos para compartir </a:t>
            </a:r>
            <a:r>
              <a:rPr lang="es-ES" dirty="0" smtClean="0">
                <a:latin typeface="EHUSans" panose="02000503050000020004" pitchFamily="50"/>
              </a:rPr>
              <a:t>/ 4.3.Ofrecer </a:t>
            </a:r>
            <a:r>
              <a:rPr lang="es-ES" dirty="0">
                <a:latin typeface="EHUSans" panose="02000503050000020004" pitchFamily="50"/>
              </a:rPr>
              <a:t>la opción de medio </a:t>
            </a:r>
            <a:r>
              <a:rPr lang="es-ES" dirty="0" smtClean="0">
                <a:latin typeface="EHUSans" panose="02000503050000020004" pitchFamily="50"/>
              </a:rPr>
              <a:t>menú/ 4.4 </a:t>
            </a:r>
            <a:r>
              <a:rPr lang="es-ES" dirty="0">
                <a:latin typeface="EHUSans" panose="02000503050000020004" pitchFamily="50"/>
              </a:rPr>
              <a:t>Ofrecer llevarse </a:t>
            </a:r>
            <a:r>
              <a:rPr lang="es-ES" dirty="0" smtClean="0">
                <a:latin typeface="EHUSans" panose="02000503050000020004" pitchFamily="50"/>
              </a:rPr>
              <a:t>los sobrantes</a:t>
            </a:r>
            <a:r>
              <a:rPr lang="es-ES" dirty="0">
                <a:latin typeface="EHUSans" panose="02000503050000020004" pitchFamily="50"/>
              </a:rPr>
              <a:t>	</a:t>
            </a:r>
            <a:r>
              <a:rPr lang="es-ES" dirty="0" smtClean="0">
                <a:latin typeface="EHUSans" panose="02000503050000020004" pitchFamily="50"/>
              </a:rPr>
              <a:t>/ 4.5. Reutilizar </a:t>
            </a:r>
            <a:r>
              <a:rPr lang="es-ES" dirty="0">
                <a:latin typeface="EHUSans" panose="02000503050000020004" pitchFamily="50"/>
              </a:rPr>
              <a:t>el pan sobrante para elaboración de postres o pan </a:t>
            </a:r>
            <a:r>
              <a:rPr lang="es-ES" dirty="0" smtClean="0">
                <a:latin typeface="EHUSans" panose="02000503050000020004" pitchFamily="50"/>
              </a:rPr>
              <a:t>rallado / 4.6 </a:t>
            </a:r>
            <a:r>
              <a:rPr lang="es-ES" dirty="0">
                <a:latin typeface="EHUSans" panose="02000503050000020004" pitchFamily="50"/>
              </a:rPr>
              <a:t>Ajustar el pan que se ofrece y/o </a:t>
            </a:r>
            <a:r>
              <a:rPr lang="es-ES" dirty="0" smtClean="0">
                <a:latin typeface="EHUSans" panose="02000503050000020004" pitchFamily="50"/>
              </a:rPr>
              <a:t>autoservicio </a:t>
            </a:r>
            <a:r>
              <a:rPr lang="es-ES" dirty="0">
                <a:latin typeface="EHUSans" panose="02000503050000020004" pitchFamily="50"/>
              </a:rPr>
              <a:t>de </a:t>
            </a:r>
            <a:r>
              <a:rPr lang="es-ES" dirty="0" smtClean="0">
                <a:latin typeface="EHUSans" panose="02000503050000020004" pitchFamily="50"/>
              </a:rPr>
              <a:t>pan/ 4.7. Ofrecer </a:t>
            </a:r>
            <a:r>
              <a:rPr lang="es-ES" dirty="0">
                <a:latin typeface="EHUSans" panose="02000503050000020004" pitchFamily="50"/>
              </a:rPr>
              <a:t>la posibilidad de llevar </a:t>
            </a:r>
            <a:r>
              <a:rPr lang="es-ES" dirty="0" err="1">
                <a:latin typeface="EHUSans" panose="02000503050000020004" pitchFamily="50"/>
              </a:rPr>
              <a:t>túper</a:t>
            </a:r>
            <a:r>
              <a:rPr lang="es-ES" dirty="0">
                <a:latin typeface="EHUSans" panose="02000503050000020004" pitchFamily="50"/>
              </a:rPr>
              <a:t> propio para </a:t>
            </a:r>
            <a:r>
              <a:rPr lang="es-ES" dirty="0" err="1" smtClean="0">
                <a:latin typeface="EHUSans" panose="02000503050000020004" pitchFamily="50"/>
              </a:rPr>
              <a:t>take-away</a:t>
            </a:r>
            <a:endParaRPr lang="es-ES" sz="500" dirty="0" smtClean="0">
              <a:latin typeface="EHUSans" panose="02000503050000020004" pitchFamily="50"/>
            </a:endParaRPr>
          </a:p>
          <a:p>
            <a:pPr>
              <a:spcBef>
                <a:spcPts val="200"/>
              </a:spcBef>
            </a:pPr>
            <a:r>
              <a:rPr lang="es-ES" b="1" dirty="0" smtClean="0">
                <a:latin typeface="EHUSans" panose="02000503050000020004" pitchFamily="50"/>
              </a:rPr>
              <a:t>5</a:t>
            </a:r>
            <a:r>
              <a:rPr lang="es-ES" b="1" dirty="0">
                <a:latin typeface="EHUSans" panose="02000503050000020004" pitchFamily="50"/>
              </a:rPr>
              <a:t>. Gestión de </a:t>
            </a:r>
            <a:r>
              <a:rPr lang="es-ES" b="1" dirty="0" smtClean="0">
                <a:latin typeface="EHUSans" panose="02000503050000020004" pitchFamily="50"/>
              </a:rPr>
              <a:t>sobrantes: </a:t>
            </a:r>
            <a:r>
              <a:rPr lang="es-ES" dirty="0" smtClean="0">
                <a:latin typeface="EHUSans" panose="02000503050000020004" pitchFamily="50"/>
              </a:rPr>
              <a:t>5.1 </a:t>
            </a:r>
            <a:r>
              <a:rPr lang="es-ES" dirty="0">
                <a:latin typeface="EHUSans" panose="02000503050000020004" pitchFamily="50"/>
              </a:rPr>
              <a:t>Adherirse a plataformas de aprovechamiento </a:t>
            </a:r>
            <a:r>
              <a:rPr lang="es-ES" dirty="0" smtClean="0">
                <a:latin typeface="EHUSans" panose="02000503050000020004" pitchFamily="50"/>
              </a:rPr>
              <a:t>/ 5.2 </a:t>
            </a:r>
            <a:r>
              <a:rPr lang="es-ES" dirty="0">
                <a:latin typeface="EHUSans" panose="02000503050000020004" pitchFamily="50"/>
              </a:rPr>
              <a:t>Repartir raciones sobrantes entre el personal </a:t>
            </a:r>
            <a:r>
              <a:rPr lang="es-ES" dirty="0" smtClean="0">
                <a:latin typeface="EHUSans" panose="02000503050000020004" pitchFamily="50"/>
              </a:rPr>
              <a:t>/ 5.3 </a:t>
            </a:r>
            <a:r>
              <a:rPr lang="es-ES" dirty="0">
                <a:latin typeface="EHUSans" panose="02000503050000020004" pitchFamily="50"/>
              </a:rPr>
              <a:t>Ofrecer a la </a:t>
            </a:r>
            <a:r>
              <a:rPr lang="es-ES" dirty="0" smtClean="0">
                <a:latin typeface="EHUSans" panose="02000503050000020004" pitchFamily="50"/>
              </a:rPr>
              <a:t>llevarse </a:t>
            </a:r>
            <a:r>
              <a:rPr lang="es-ES" dirty="0">
                <a:latin typeface="EHUSans" panose="02000503050000020004" pitchFamily="50"/>
              </a:rPr>
              <a:t>a casa raciones sobrantes al final del </a:t>
            </a:r>
            <a:r>
              <a:rPr lang="es-ES" dirty="0" smtClean="0">
                <a:latin typeface="EHUSans" panose="02000503050000020004" pitchFamily="50"/>
              </a:rPr>
              <a:t>día/ 5.4 . Colaborar </a:t>
            </a:r>
            <a:r>
              <a:rPr lang="es-ES" dirty="0">
                <a:latin typeface="EHUSans" panose="02000503050000020004" pitchFamily="50"/>
              </a:rPr>
              <a:t>con bancos de alimentos o comedores sociales</a:t>
            </a:r>
            <a:r>
              <a:rPr lang="es-ES" b="1" dirty="0">
                <a:latin typeface="EHUSans" panose="02000503050000020004" pitchFamily="50"/>
              </a:rPr>
              <a:t>	</a:t>
            </a:r>
            <a:endParaRPr lang="es-ES" sz="400" b="1" dirty="0" smtClean="0">
              <a:latin typeface="EHUSans" panose="02000503050000020004" pitchFamily="50"/>
            </a:endParaRPr>
          </a:p>
          <a:p>
            <a:pPr>
              <a:spcBef>
                <a:spcPts val="200"/>
              </a:spcBef>
            </a:pPr>
            <a:r>
              <a:rPr lang="es-ES" b="1" dirty="0" smtClean="0">
                <a:latin typeface="EHUSans" panose="02000503050000020004" pitchFamily="50"/>
              </a:rPr>
              <a:t>6</a:t>
            </a:r>
            <a:r>
              <a:rPr lang="es-ES" b="1" dirty="0">
                <a:latin typeface="EHUSans" panose="02000503050000020004" pitchFamily="50"/>
              </a:rPr>
              <a:t>. Formación del </a:t>
            </a:r>
            <a:r>
              <a:rPr lang="es-ES" b="1" dirty="0" smtClean="0">
                <a:latin typeface="EHUSans" panose="02000503050000020004" pitchFamily="50"/>
              </a:rPr>
              <a:t>personal: </a:t>
            </a:r>
            <a:r>
              <a:rPr lang="es-ES" dirty="0" smtClean="0">
                <a:latin typeface="EHUSans" panose="02000503050000020004" pitchFamily="50"/>
              </a:rPr>
              <a:t>6.1 </a:t>
            </a:r>
            <a:r>
              <a:rPr lang="es-ES" dirty="0">
                <a:latin typeface="EHUSans" panose="02000503050000020004" pitchFamily="50"/>
              </a:rPr>
              <a:t>Ofrecer formación y formar al personal </a:t>
            </a:r>
            <a:r>
              <a:rPr lang="es-ES" dirty="0" smtClean="0">
                <a:latin typeface="EHUSans" panose="02000503050000020004" pitchFamily="50"/>
              </a:rPr>
              <a:t>trabajador</a:t>
            </a:r>
            <a:endParaRPr lang="es-ES" dirty="0">
              <a:latin typeface="EHUSans" panose="02000503050000020004" pitchFamily="50"/>
            </a:endParaRPr>
          </a:p>
        </p:txBody>
      </p:sp>
      <p:pic>
        <p:nvPicPr>
          <p:cNvPr id="7" name="Picture 2" descr="Resultado de imagen de e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10"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807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528B766-6662-4B17-9AD3-5CDDB1F6FD67}" type="slidenum">
              <a:rPr lang="es-ES" smtClean="0"/>
              <a:t>26</a:t>
            </a:fld>
            <a:endParaRPr lang="es-ES"/>
          </a:p>
        </p:txBody>
      </p:sp>
      <p:sp>
        <p:nvSpPr>
          <p:cNvPr id="8" name="Título 1"/>
          <p:cNvSpPr>
            <a:spLocks noGrp="1"/>
          </p:cNvSpPr>
          <p:nvPr>
            <p:ph type="title"/>
          </p:nvPr>
        </p:nvSpPr>
        <p:spPr>
          <a:xfrm>
            <a:off x="838200" y="383054"/>
            <a:ext cx="10515600" cy="777875"/>
          </a:xfrm>
        </p:spPr>
        <p:txBody>
          <a:bodyPr>
            <a:normAutofit fontScale="90000"/>
          </a:bodyPr>
          <a:lstStyle/>
          <a:p>
            <a:pPr algn="ctr"/>
            <a:r>
              <a:rPr lang="es-ES" sz="2900" b="1" dirty="0" smtClean="0">
                <a:latin typeface="EHUSans" panose="02000503050000020004" pitchFamily="50"/>
              </a:rPr>
              <a:t>Resultados del cálculo del desperdicio alimentario de la UPV/EHU (1) </a:t>
            </a:r>
            <a:endParaRPr lang="es-ES" sz="2900" b="1" dirty="0">
              <a:latin typeface="EHUSans" panose="02000503050000020004" pitchFamily="50"/>
            </a:endParaRPr>
          </a:p>
        </p:txBody>
      </p:sp>
      <p:graphicFrame>
        <p:nvGraphicFramePr>
          <p:cNvPr id="2" name="Tabla 1"/>
          <p:cNvGraphicFramePr>
            <a:graphicFrameLocks noGrp="1"/>
          </p:cNvGraphicFramePr>
          <p:nvPr/>
        </p:nvGraphicFramePr>
        <p:xfrm>
          <a:off x="1737266" y="1740366"/>
          <a:ext cx="9038310" cy="4305300"/>
        </p:xfrm>
        <a:graphic>
          <a:graphicData uri="http://schemas.openxmlformats.org/drawingml/2006/table">
            <a:tbl>
              <a:tblPr firstRow="1" firstCol="1" bandRow="1">
                <a:tableStyleId>{5C22544A-7EE6-4342-B048-85BDC9FD1C3A}</a:tableStyleId>
              </a:tblPr>
              <a:tblGrid>
                <a:gridCol w="6068702">
                  <a:extLst>
                    <a:ext uri="{9D8B030D-6E8A-4147-A177-3AD203B41FA5}">
                      <a16:colId xmlns:a16="http://schemas.microsoft.com/office/drawing/2014/main" val="3768898742"/>
                    </a:ext>
                  </a:extLst>
                </a:gridCol>
                <a:gridCol w="2969608">
                  <a:extLst>
                    <a:ext uri="{9D8B030D-6E8A-4147-A177-3AD203B41FA5}">
                      <a16:colId xmlns:a16="http://schemas.microsoft.com/office/drawing/2014/main" val="3717424702"/>
                    </a:ext>
                  </a:extLst>
                </a:gridCol>
              </a:tblGrid>
              <a:tr h="0">
                <a:tc>
                  <a:txBody>
                    <a:bodyPr/>
                    <a:lstStyle/>
                    <a:p>
                      <a:pPr algn="just">
                        <a:lnSpc>
                          <a:spcPct val="107000"/>
                        </a:lnSpc>
                        <a:spcAft>
                          <a:spcPts val="0"/>
                        </a:spcAft>
                      </a:pPr>
                      <a:r>
                        <a:rPr lang="es-ES" sz="2200" dirty="0">
                          <a:effectLst/>
                          <a:latin typeface="EHUSans" panose="02000503050000020004" pitchFamily="50"/>
                        </a:rPr>
                        <a:t>Desperdicio alimentario </a:t>
                      </a:r>
                      <a:r>
                        <a:rPr lang="es-ES" sz="2200" dirty="0" smtClean="0">
                          <a:effectLst/>
                          <a:latin typeface="EHUSans" panose="02000503050000020004" pitchFamily="50"/>
                        </a:rPr>
                        <a:t>anual</a:t>
                      </a:r>
                      <a:endParaRPr lang="es-ES" sz="2200" dirty="0">
                        <a:effectLst/>
                        <a:latin typeface="EHUSans" panose="02000503050000020004" pitchFamily="50"/>
                      </a:endParaRPr>
                    </a:p>
                  </a:txBody>
                  <a:tcPr marL="68580" marR="68580" marT="0" marB="0" anchor="ctr"/>
                </a:tc>
                <a:tc>
                  <a:txBody>
                    <a:bodyPr/>
                    <a:lstStyle/>
                    <a:p>
                      <a:pPr algn="ctr">
                        <a:lnSpc>
                          <a:spcPct val="107000"/>
                        </a:lnSpc>
                        <a:spcAft>
                          <a:spcPts val="0"/>
                        </a:spcAft>
                      </a:pPr>
                      <a:r>
                        <a:rPr lang="es-ES" sz="2200">
                          <a:effectLst/>
                          <a:latin typeface="EHUSans" panose="02000503050000020004" pitchFamily="50"/>
                        </a:rPr>
                        <a:t> </a:t>
                      </a:r>
                    </a:p>
                    <a:p>
                      <a:pPr algn="ctr">
                        <a:lnSpc>
                          <a:spcPct val="107000"/>
                        </a:lnSpc>
                        <a:spcAft>
                          <a:spcPts val="0"/>
                        </a:spcAft>
                      </a:pPr>
                      <a:r>
                        <a:rPr lang="es-ES" sz="2200">
                          <a:effectLst/>
                          <a:latin typeface="EHUSans" panose="02000503050000020004" pitchFamily="50"/>
                        </a:rPr>
                        <a:t>14,413 Tn/año</a:t>
                      </a:r>
                    </a:p>
                    <a:p>
                      <a:pPr algn="ctr">
                        <a:lnSpc>
                          <a:spcPct val="107000"/>
                        </a:lnSpc>
                        <a:spcAft>
                          <a:spcPts val="0"/>
                        </a:spcAft>
                      </a:pPr>
                      <a:r>
                        <a:rPr lang="es-ES" sz="2200">
                          <a:effectLst/>
                          <a:latin typeface="EHUSans" panose="02000503050000020004" pitchFamily="50"/>
                        </a:rPr>
                        <a:t>14.412,62 kg/año</a:t>
                      </a:r>
                      <a:endParaRPr lang="es-ES" sz="220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8261868"/>
                  </a:ext>
                </a:extLst>
              </a:tr>
              <a:tr h="0">
                <a:tc>
                  <a:txBody>
                    <a:bodyPr/>
                    <a:lstStyle/>
                    <a:p>
                      <a:pPr algn="just">
                        <a:lnSpc>
                          <a:spcPct val="107000"/>
                        </a:lnSpc>
                        <a:spcAft>
                          <a:spcPts val="0"/>
                        </a:spcAft>
                      </a:pPr>
                      <a:r>
                        <a:rPr lang="es-ES" sz="2200" dirty="0">
                          <a:effectLst/>
                          <a:latin typeface="EHUSans" panose="02000503050000020004" pitchFamily="50"/>
                        </a:rPr>
                        <a:t>Desperdicio alimentario anual promedio por </a:t>
                      </a:r>
                      <a:r>
                        <a:rPr lang="es-ES" sz="2200" dirty="0" smtClean="0">
                          <a:effectLst/>
                          <a:latin typeface="EHUSans" panose="02000503050000020004" pitchFamily="50"/>
                        </a:rPr>
                        <a:t>establecimiento</a:t>
                      </a:r>
                      <a:endParaRPr lang="es-ES" sz="2200" dirty="0">
                        <a:effectLst/>
                        <a:latin typeface="EHUSans" panose="02000503050000020004" pitchFamily="50"/>
                      </a:endParaRPr>
                    </a:p>
                  </a:txBody>
                  <a:tcPr marL="68580" marR="68580" marT="0" marB="0" anchor="ctr"/>
                </a:tc>
                <a:tc>
                  <a:txBody>
                    <a:bodyPr/>
                    <a:lstStyle/>
                    <a:p>
                      <a:pPr algn="ctr">
                        <a:lnSpc>
                          <a:spcPct val="107000"/>
                        </a:lnSpc>
                        <a:spcAft>
                          <a:spcPts val="0"/>
                        </a:spcAft>
                      </a:pPr>
                      <a:r>
                        <a:rPr lang="es-ES" sz="2200" dirty="0">
                          <a:effectLst/>
                          <a:latin typeface="EHUSans" panose="02000503050000020004" pitchFamily="50"/>
                        </a:rPr>
                        <a:t> </a:t>
                      </a:r>
                    </a:p>
                    <a:p>
                      <a:pPr algn="ctr">
                        <a:lnSpc>
                          <a:spcPct val="107000"/>
                        </a:lnSpc>
                        <a:spcAft>
                          <a:spcPts val="0"/>
                        </a:spcAft>
                      </a:pPr>
                      <a:r>
                        <a:rPr lang="es-ES" sz="2200" dirty="0">
                          <a:effectLst/>
                          <a:latin typeface="EHUSans" panose="02000503050000020004" pitchFamily="50"/>
                        </a:rPr>
                        <a:t>0,709 </a:t>
                      </a:r>
                      <a:r>
                        <a:rPr lang="es-ES" sz="2200" dirty="0" err="1">
                          <a:effectLst/>
                          <a:latin typeface="EHUSans" panose="02000503050000020004" pitchFamily="50"/>
                        </a:rPr>
                        <a:t>Tn</a:t>
                      </a:r>
                      <a:r>
                        <a:rPr lang="es-ES" sz="2200" dirty="0">
                          <a:effectLst/>
                          <a:latin typeface="EHUSans" panose="02000503050000020004" pitchFamily="50"/>
                        </a:rPr>
                        <a:t>/año</a:t>
                      </a:r>
                    </a:p>
                    <a:p>
                      <a:pPr algn="ctr">
                        <a:lnSpc>
                          <a:spcPct val="107000"/>
                        </a:lnSpc>
                        <a:spcAft>
                          <a:spcPts val="0"/>
                        </a:spcAft>
                      </a:pPr>
                      <a:r>
                        <a:rPr lang="es-ES" sz="2200" dirty="0">
                          <a:effectLst/>
                          <a:latin typeface="EHUSans" panose="02000503050000020004" pitchFamily="50"/>
                        </a:rPr>
                        <a:t>709,47 kg/año</a:t>
                      </a:r>
                      <a:endParaRPr lang="es-ES" sz="2200"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2619615"/>
                  </a:ext>
                </a:extLst>
              </a:tr>
              <a:tr h="0">
                <a:tc>
                  <a:txBody>
                    <a:bodyPr/>
                    <a:lstStyle/>
                    <a:p>
                      <a:pPr algn="just">
                        <a:lnSpc>
                          <a:spcPct val="107000"/>
                        </a:lnSpc>
                        <a:spcAft>
                          <a:spcPts val="0"/>
                        </a:spcAft>
                      </a:pPr>
                      <a:r>
                        <a:rPr lang="es-ES" sz="2200" dirty="0">
                          <a:effectLst/>
                          <a:latin typeface="EHUSans" panose="02000503050000020004" pitchFamily="50"/>
                        </a:rPr>
                        <a:t>Desperdicio alimentario diario promedio por </a:t>
                      </a:r>
                      <a:r>
                        <a:rPr lang="es-ES" sz="2200" dirty="0" smtClean="0">
                          <a:effectLst/>
                          <a:latin typeface="EHUSans" panose="02000503050000020004" pitchFamily="50"/>
                        </a:rPr>
                        <a:t>comensal</a:t>
                      </a:r>
                      <a:endParaRPr lang="es-ES" sz="2200" dirty="0">
                        <a:effectLst/>
                        <a:latin typeface="EHUSans" panose="02000503050000020004" pitchFamily="50"/>
                      </a:endParaRPr>
                    </a:p>
                  </a:txBody>
                  <a:tcPr marL="68580" marR="68580" marT="0" marB="0" anchor="ctr"/>
                </a:tc>
                <a:tc>
                  <a:txBody>
                    <a:bodyPr/>
                    <a:lstStyle/>
                    <a:p>
                      <a:pPr algn="ctr">
                        <a:lnSpc>
                          <a:spcPct val="107000"/>
                        </a:lnSpc>
                        <a:spcAft>
                          <a:spcPts val="0"/>
                        </a:spcAft>
                      </a:pPr>
                      <a:r>
                        <a:rPr lang="es-ES" sz="2200" dirty="0">
                          <a:effectLst/>
                          <a:latin typeface="EHUSans" panose="02000503050000020004" pitchFamily="50"/>
                        </a:rPr>
                        <a:t> </a:t>
                      </a:r>
                    </a:p>
                    <a:p>
                      <a:pPr algn="ctr">
                        <a:lnSpc>
                          <a:spcPct val="107000"/>
                        </a:lnSpc>
                        <a:spcAft>
                          <a:spcPts val="0"/>
                        </a:spcAft>
                      </a:pPr>
                      <a:r>
                        <a:rPr lang="es-ES" sz="2200" dirty="0">
                          <a:effectLst/>
                          <a:latin typeface="EHUSans" panose="02000503050000020004" pitchFamily="50"/>
                        </a:rPr>
                        <a:t>28,202 g/día-comensal</a:t>
                      </a:r>
                      <a:endParaRPr lang="es-ES" sz="2200"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4822696"/>
                  </a:ext>
                </a:extLst>
              </a:tr>
              <a:tr h="0">
                <a:tc>
                  <a:txBody>
                    <a:bodyPr/>
                    <a:lstStyle/>
                    <a:p>
                      <a:pPr algn="just">
                        <a:lnSpc>
                          <a:spcPct val="107000"/>
                        </a:lnSpc>
                        <a:spcAft>
                          <a:spcPts val="0"/>
                        </a:spcAft>
                      </a:pPr>
                      <a:r>
                        <a:rPr lang="es-ES" sz="2200" dirty="0">
                          <a:effectLst/>
                          <a:latin typeface="EHUSans" panose="02000503050000020004" pitchFamily="50"/>
                        </a:rPr>
                        <a:t>Desperdicio alimentario anual promedio por </a:t>
                      </a:r>
                      <a:r>
                        <a:rPr lang="es-ES" sz="2200" dirty="0" smtClean="0">
                          <a:effectLst/>
                          <a:latin typeface="EHUSans" panose="02000503050000020004" pitchFamily="50"/>
                        </a:rPr>
                        <a:t>comensal</a:t>
                      </a:r>
                      <a:endParaRPr lang="es-ES" sz="2200" dirty="0">
                        <a:effectLst/>
                        <a:latin typeface="EHUSans" panose="02000503050000020004" pitchFamily="50"/>
                      </a:endParaRPr>
                    </a:p>
                  </a:txBody>
                  <a:tcPr marL="68580" marR="68580" marT="0" marB="0" anchor="ctr"/>
                </a:tc>
                <a:tc>
                  <a:txBody>
                    <a:bodyPr/>
                    <a:lstStyle/>
                    <a:p>
                      <a:pPr algn="ctr">
                        <a:lnSpc>
                          <a:spcPct val="107000"/>
                        </a:lnSpc>
                        <a:spcAft>
                          <a:spcPts val="0"/>
                        </a:spcAft>
                      </a:pPr>
                      <a:r>
                        <a:rPr lang="es-ES" sz="2200" dirty="0">
                          <a:effectLst/>
                          <a:latin typeface="EHUSans" panose="02000503050000020004" pitchFamily="50"/>
                        </a:rPr>
                        <a:t> </a:t>
                      </a:r>
                    </a:p>
                    <a:p>
                      <a:pPr algn="ctr">
                        <a:lnSpc>
                          <a:spcPct val="107000"/>
                        </a:lnSpc>
                        <a:spcAft>
                          <a:spcPts val="0"/>
                        </a:spcAft>
                      </a:pPr>
                      <a:r>
                        <a:rPr lang="es-ES" sz="2200" dirty="0">
                          <a:effectLst/>
                          <a:latin typeface="EHUSans" panose="02000503050000020004" pitchFamily="50"/>
                        </a:rPr>
                        <a:t>5,725 kg/año-comensal</a:t>
                      </a:r>
                      <a:endParaRPr lang="es-ES" sz="2200" dirty="0">
                        <a:effectLst/>
                        <a:latin typeface="EHUSans" panose="02000503050000020004" pitchFamily="5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960397"/>
                  </a:ext>
                </a:extLst>
              </a:tr>
            </a:tbl>
          </a:graphicData>
        </a:graphic>
      </p:graphicFrame>
      <p:pic>
        <p:nvPicPr>
          <p:cNvPr id="7" name="Picture 2" descr="Resultado de imagen de e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10"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639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528B766-6662-4B17-9AD3-5CDDB1F6FD67}" type="slidenum">
              <a:rPr lang="es-ES" smtClean="0"/>
              <a:t>27</a:t>
            </a:fld>
            <a:endParaRPr lang="es-ES"/>
          </a:p>
        </p:txBody>
      </p:sp>
      <p:sp>
        <p:nvSpPr>
          <p:cNvPr id="8" name="Título 1"/>
          <p:cNvSpPr>
            <a:spLocks noGrp="1"/>
          </p:cNvSpPr>
          <p:nvPr>
            <p:ph type="title"/>
          </p:nvPr>
        </p:nvSpPr>
        <p:spPr>
          <a:xfrm>
            <a:off x="838200" y="383054"/>
            <a:ext cx="10515600" cy="777875"/>
          </a:xfrm>
        </p:spPr>
        <p:txBody>
          <a:bodyPr>
            <a:normAutofit fontScale="90000"/>
          </a:bodyPr>
          <a:lstStyle/>
          <a:p>
            <a:pPr algn="ctr"/>
            <a:r>
              <a:rPr lang="es-ES" sz="2900" b="1" dirty="0" smtClean="0">
                <a:latin typeface="EHUSans" panose="02000503050000020004" pitchFamily="50"/>
              </a:rPr>
              <a:t>Resultados del cálculo del desperdicio alimentario de la UPV/EHU (2)</a:t>
            </a:r>
            <a:endParaRPr lang="es-ES" sz="2900" b="1" dirty="0">
              <a:latin typeface="EHUSans" panose="02000503050000020004" pitchFamily="50"/>
            </a:endParaRPr>
          </a:p>
        </p:txBody>
      </p:sp>
      <p:pic>
        <p:nvPicPr>
          <p:cNvPr id="7" name="Picture 2" descr="Resultado de imagen de e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10"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6"/>
          <a:srcRect l="14549"/>
          <a:stretch/>
        </p:blipFill>
        <p:spPr>
          <a:xfrm>
            <a:off x="530352" y="1910339"/>
            <a:ext cx="3489266" cy="3427286"/>
          </a:xfrm>
          <a:prstGeom prst="rect">
            <a:avLst/>
          </a:prstGeom>
        </p:spPr>
      </p:pic>
      <p:pic>
        <p:nvPicPr>
          <p:cNvPr id="5" name="Imagen 4"/>
          <p:cNvPicPr>
            <a:picLocks noChangeAspect="1"/>
          </p:cNvPicPr>
          <p:nvPr/>
        </p:nvPicPr>
        <p:blipFill>
          <a:blip r:embed="rId7"/>
          <a:stretch>
            <a:fillRect/>
          </a:stretch>
        </p:blipFill>
        <p:spPr>
          <a:xfrm>
            <a:off x="4406429" y="1379987"/>
            <a:ext cx="6353175" cy="1228725"/>
          </a:xfrm>
          <a:prstGeom prst="rect">
            <a:avLst/>
          </a:prstGeom>
        </p:spPr>
      </p:pic>
      <p:pic>
        <p:nvPicPr>
          <p:cNvPr id="6" name="Imagen 5"/>
          <p:cNvPicPr>
            <a:picLocks noChangeAspect="1"/>
          </p:cNvPicPr>
          <p:nvPr/>
        </p:nvPicPr>
        <p:blipFill>
          <a:blip r:embed="rId8"/>
          <a:stretch>
            <a:fillRect/>
          </a:stretch>
        </p:blipFill>
        <p:spPr>
          <a:xfrm>
            <a:off x="4019618" y="2746507"/>
            <a:ext cx="6749253" cy="3306821"/>
          </a:xfrm>
          <a:prstGeom prst="rect">
            <a:avLst/>
          </a:prstGeom>
        </p:spPr>
      </p:pic>
      <p:sp>
        <p:nvSpPr>
          <p:cNvPr id="11" name="CuadroTexto 10"/>
          <p:cNvSpPr txBox="1"/>
          <p:nvPr/>
        </p:nvSpPr>
        <p:spPr>
          <a:xfrm>
            <a:off x="530352" y="5252766"/>
            <a:ext cx="3328416" cy="707886"/>
          </a:xfrm>
          <a:prstGeom prst="rect">
            <a:avLst/>
          </a:prstGeom>
          <a:noFill/>
        </p:spPr>
        <p:txBody>
          <a:bodyPr wrap="square" rtlCol="0">
            <a:spAutoFit/>
          </a:bodyPr>
          <a:lstStyle/>
          <a:p>
            <a:pPr algn="ctr"/>
            <a:r>
              <a:rPr lang="es-ES" sz="2000" b="1" i="1" dirty="0" smtClean="0">
                <a:latin typeface="EHUSans" panose="02000503050000020004" pitchFamily="50"/>
              </a:rPr>
              <a:t>Distribución de la generación por campus </a:t>
            </a:r>
            <a:endParaRPr lang="es-ES" sz="2000" b="1" i="1" dirty="0">
              <a:latin typeface="EHUSans" panose="02000503050000020004" pitchFamily="50"/>
            </a:endParaRPr>
          </a:p>
        </p:txBody>
      </p:sp>
      <p:sp>
        <p:nvSpPr>
          <p:cNvPr id="13" name="CuadroTexto 12"/>
          <p:cNvSpPr txBox="1"/>
          <p:nvPr/>
        </p:nvSpPr>
        <p:spPr>
          <a:xfrm>
            <a:off x="4224529" y="6053328"/>
            <a:ext cx="6535076" cy="707886"/>
          </a:xfrm>
          <a:prstGeom prst="rect">
            <a:avLst/>
          </a:prstGeom>
          <a:noFill/>
        </p:spPr>
        <p:txBody>
          <a:bodyPr wrap="square" rtlCol="0">
            <a:spAutoFit/>
          </a:bodyPr>
          <a:lstStyle/>
          <a:p>
            <a:pPr algn="ctr"/>
            <a:r>
              <a:rPr lang="es-ES" sz="2000" b="1" i="1" dirty="0" smtClean="0">
                <a:latin typeface="EHUSans" panose="02000503050000020004" pitchFamily="50"/>
              </a:rPr>
              <a:t>Distribución por lugar de generación y fracciones desperdiciadas</a:t>
            </a:r>
            <a:endParaRPr lang="es-ES" sz="2000" b="1" i="1" dirty="0">
              <a:latin typeface="EHUSans" panose="02000503050000020004" pitchFamily="50"/>
            </a:endParaRPr>
          </a:p>
        </p:txBody>
      </p:sp>
    </p:spTree>
    <p:extLst>
      <p:ext uri="{BB962C8B-B14F-4D97-AF65-F5344CB8AC3E}">
        <p14:creationId xmlns:p14="http://schemas.microsoft.com/office/powerpoint/2010/main" val="4088690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528B766-6662-4B17-9AD3-5CDDB1F6FD67}" type="slidenum">
              <a:rPr lang="es-ES" smtClean="0"/>
              <a:t>28</a:t>
            </a:fld>
            <a:endParaRPr lang="es-ES"/>
          </a:p>
        </p:txBody>
      </p:sp>
      <p:sp>
        <p:nvSpPr>
          <p:cNvPr id="8" name="Título 1"/>
          <p:cNvSpPr>
            <a:spLocks noGrp="1"/>
          </p:cNvSpPr>
          <p:nvPr>
            <p:ph type="title"/>
          </p:nvPr>
        </p:nvSpPr>
        <p:spPr>
          <a:xfrm>
            <a:off x="838200" y="310261"/>
            <a:ext cx="10515600" cy="777875"/>
          </a:xfrm>
        </p:spPr>
        <p:txBody>
          <a:bodyPr>
            <a:normAutofit/>
          </a:bodyPr>
          <a:lstStyle/>
          <a:p>
            <a:pPr algn="ctr"/>
            <a:r>
              <a:rPr lang="es-ES" sz="3200" b="1" dirty="0" smtClean="0">
                <a:latin typeface="EHUSans" panose="02000503050000020004" pitchFamily="50"/>
              </a:rPr>
              <a:t>Buenas prácticas para la mejora continua</a:t>
            </a:r>
            <a:endParaRPr lang="es-ES" sz="3200" b="1" dirty="0">
              <a:latin typeface="EHUSans" panose="02000503050000020004" pitchFamily="50"/>
            </a:endParaRPr>
          </a:p>
        </p:txBody>
      </p:sp>
      <p:pic>
        <p:nvPicPr>
          <p:cNvPr id="2" name="Imagen 1"/>
          <p:cNvPicPr>
            <a:picLocks noChangeAspect="1"/>
          </p:cNvPicPr>
          <p:nvPr/>
        </p:nvPicPr>
        <p:blipFill>
          <a:blip r:embed="rId3"/>
          <a:stretch>
            <a:fillRect/>
          </a:stretch>
        </p:blipFill>
        <p:spPr>
          <a:xfrm>
            <a:off x="2043624" y="1143000"/>
            <a:ext cx="8091038" cy="5486736"/>
          </a:xfrm>
          <a:prstGeom prst="rect">
            <a:avLst/>
          </a:prstGeom>
        </p:spPr>
      </p:pic>
      <p:pic>
        <p:nvPicPr>
          <p:cNvPr id="7" name="Picture 2" descr="Resultado de imagen de eh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10"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065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BBB759F-FEA5-4646-8785-994C2FBD5932}" type="slidenum">
              <a:rPr lang="en-GB" smtClean="0"/>
              <a:t>29</a:t>
            </a:fld>
            <a:endParaRPr lang="en-GB"/>
          </a:p>
        </p:txBody>
      </p:sp>
      <p:pic>
        <p:nvPicPr>
          <p:cNvPr id="3" name="Imagen 2">
            <a:extLst>
              <a:ext uri="{FF2B5EF4-FFF2-40B4-BE49-F238E27FC236}">
                <a16:creationId xmlns:a16="http://schemas.microsoft.com/office/drawing/2014/main" id="{ECF170D1-1B30-D442-9B94-C63A2CA1E130}"/>
              </a:ext>
            </a:extLst>
          </p:cNvPr>
          <p:cNvPicPr>
            <a:picLocks noChangeAspect="1"/>
          </p:cNvPicPr>
          <p:nvPr/>
        </p:nvPicPr>
        <p:blipFill rotWithShape="1">
          <a:blip r:embed="rId3">
            <a:extLst>
              <a:ext uri="{28A0092B-C50C-407E-A947-70E740481C1C}">
                <a14:useLocalDpi xmlns:a14="http://schemas.microsoft.com/office/drawing/2010/main" val="0"/>
              </a:ext>
            </a:extLst>
          </a:blip>
          <a:srcRect l="6084" t="32110" r="20473" b="25997"/>
          <a:stretch/>
        </p:blipFill>
        <p:spPr>
          <a:xfrm>
            <a:off x="0" y="1"/>
            <a:ext cx="12192000" cy="6857999"/>
          </a:xfrm>
          <a:prstGeom prst="rect">
            <a:avLst/>
          </a:prstGeom>
          <a:ln>
            <a:noFill/>
          </a:ln>
        </p:spPr>
      </p:pic>
      <p:pic>
        <p:nvPicPr>
          <p:cNvPr id="10" name="Imagen 9">
            <a:extLst>
              <a:ext uri="{FF2B5EF4-FFF2-40B4-BE49-F238E27FC236}">
                <a16:creationId xmlns:a16="http://schemas.microsoft.com/office/drawing/2014/main" id="{9345A249-D61A-4831-9A06-DBAA1249D3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27" y="0"/>
            <a:ext cx="2558430" cy="1482080"/>
          </a:xfrm>
          <a:prstGeom prst="rect">
            <a:avLst/>
          </a:prstGeom>
        </p:spPr>
      </p:pic>
      <p:sp>
        <p:nvSpPr>
          <p:cNvPr id="14" name="Rectángulo 13">
            <a:extLst>
              <a:ext uri="{FF2B5EF4-FFF2-40B4-BE49-F238E27FC236}">
                <a16:creationId xmlns:a16="http://schemas.microsoft.com/office/drawing/2014/main" id="{4C035BB9-EB73-4A95-8D8D-E562F411520C}"/>
              </a:ext>
            </a:extLst>
          </p:cNvPr>
          <p:cNvSpPr/>
          <p:nvPr/>
        </p:nvSpPr>
        <p:spPr>
          <a:xfrm>
            <a:off x="4792134" y="5564458"/>
            <a:ext cx="6700619" cy="7918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000" b="1" dirty="0" smtClean="0">
                <a:solidFill>
                  <a:schemeClr val="tx1"/>
                </a:solidFill>
                <a:latin typeface="EHUSans" panose="02000503050000020004" pitchFamily="50"/>
              </a:rPr>
              <a:t>estibaliz.saezdecamara@ehu.eus</a:t>
            </a:r>
            <a:endParaRPr lang="es-ES" sz="3000" b="1" dirty="0">
              <a:solidFill>
                <a:schemeClr val="tx1"/>
              </a:solidFill>
              <a:latin typeface="EHUSans" panose="02000503050000020004" pitchFamily="50"/>
            </a:endParaRPr>
          </a:p>
        </p:txBody>
      </p:sp>
      <p:pic>
        <p:nvPicPr>
          <p:cNvPr id="3074" name="Picture 2" descr="5 mejores software de seguimiento de correo electrónico para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8122" y="5540195"/>
            <a:ext cx="1471612" cy="83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497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img0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2E4A7F3-6ABC-4674-819C-1213449E315F}" type="slidenum">
              <a:rPr lang="es-ES" altLang="eu-ES" sz="700">
                <a:latin typeface="EHUSans" panose="02000503050000020004" pitchFamily="50"/>
              </a:rPr>
              <a:pPr/>
              <a:t>3</a:t>
            </a:fld>
            <a:endParaRPr lang="es-ES" altLang="eu-ES" sz="700" dirty="0">
              <a:latin typeface="EHUSans" panose="02000503050000020004" pitchFamily="50"/>
            </a:endParaRPr>
          </a:p>
        </p:txBody>
      </p:sp>
      <p:sp>
        <p:nvSpPr>
          <p:cNvPr id="6" name="5 Rectángulo"/>
          <p:cNvSpPr/>
          <p:nvPr/>
        </p:nvSpPr>
        <p:spPr>
          <a:xfrm>
            <a:off x="1987218" y="3856739"/>
            <a:ext cx="928687" cy="1015663"/>
          </a:xfrm>
          <a:prstGeom prst="rect">
            <a:avLst/>
          </a:prstGeom>
        </p:spPr>
        <p:txBody>
          <a:bodyPr>
            <a:spAutoFit/>
          </a:bodyPr>
          <a:lstStyle/>
          <a:p>
            <a:pPr>
              <a:defRPr/>
            </a:pPr>
            <a:r>
              <a:rPr lang="es-ES_tradnl" sz="6000" spc="-150" dirty="0">
                <a:solidFill>
                  <a:schemeClr val="bg1"/>
                </a:solidFill>
                <a:latin typeface="EHUSans" pitchFamily="50" charset="0"/>
              </a:rPr>
              <a:t>3</a:t>
            </a:r>
            <a:r>
              <a:rPr lang="es-ES_tradnl" sz="4500" spc="-150" dirty="0">
                <a:solidFill>
                  <a:schemeClr val="bg1"/>
                </a:solidFill>
                <a:latin typeface="EHUSans" pitchFamily="50" charset="0"/>
              </a:rPr>
              <a:t> </a:t>
            </a:r>
            <a:endParaRPr lang="es-ES" sz="4500" spc="-150" dirty="0">
              <a:solidFill>
                <a:schemeClr val="bg1"/>
              </a:solidFill>
              <a:latin typeface="EHUSans" pitchFamily="50" charset="0"/>
            </a:endParaRPr>
          </a:p>
        </p:txBody>
      </p:sp>
      <p:sp>
        <p:nvSpPr>
          <p:cNvPr id="7" name="6 Rectángulo"/>
          <p:cNvSpPr/>
          <p:nvPr/>
        </p:nvSpPr>
        <p:spPr>
          <a:xfrm>
            <a:off x="2821562" y="3854299"/>
            <a:ext cx="2930407" cy="1015663"/>
          </a:xfrm>
          <a:prstGeom prst="rect">
            <a:avLst/>
          </a:prstGeom>
        </p:spPr>
        <p:txBody>
          <a:bodyPr wrap="square">
            <a:spAutoFit/>
          </a:bodyPr>
          <a:lstStyle/>
          <a:p>
            <a:pPr>
              <a:defRPr/>
            </a:pPr>
            <a:r>
              <a:rPr lang="es-ES_tradnl" sz="4500" spc="-150" dirty="0" smtClean="0">
                <a:solidFill>
                  <a:schemeClr val="bg1"/>
                </a:solidFill>
                <a:latin typeface="EHUSans" pitchFamily="50" charset="0"/>
              </a:rPr>
              <a:t>+ </a:t>
            </a:r>
            <a:r>
              <a:rPr lang="es-ES_tradnl" sz="6000" spc="-150" dirty="0" smtClean="0">
                <a:solidFill>
                  <a:schemeClr val="bg1"/>
                </a:solidFill>
                <a:latin typeface="EHUSans" pitchFamily="50" charset="0"/>
              </a:rPr>
              <a:t>44.700</a:t>
            </a:r>
            <a:endParaRPr lang="es-ES" sz="6000" spc="-150" dirty="0">
              <a:solidFill>
                <a:schemeClr val="bg1"/>
              </a:solidFill>
              <a:latin typeface="EHUSans" pitchFamily="50" charset="0"/>
            </a:endParaRPr>
          </a:p>
        </p:txBody>
      </p:sp>
      <p:sp>
        <p:nvSpPr>
          <p:cNvPr id="8" name="7 Rectángulo"/>
          <p:cNvSpPr/>
          <p:nvPr/>
        </p:nvSpPr>
        <p:spPr>
          <a:xfrm>
            <a:off x="1809751" y="5302251"/>
            <a:ext cx="1571625" cy="784225"/>
          </a:xfrm>
          <a:prstGeom prst="rect">
            <a:avLst/>
          </a:prstGeom>
        </p:spPr>
        <p:txBody>
          <a:bodyPr>
            <a:spAutoFit/>
          </a:bodyPr>
          <a:lstStyle/>
          <a:p>
            <a:pPr>
              <a:defRPr/>
            </a:pPr>
            <a:r>
              <a:rPr lang="es-ES_tradnl" sz="4500" spc="-150" dirty="0">
                <a:solidFill>
                  <a:schemeClr val="bg1"/>
                </a:solidFill>
                <a:latin typeface="EHUSans" pitchFamily="50" charset="0"/>
              </a:rPr>
              <a:t>4.450</a:t>
            </a:r>
            <a:endParaRPr lang="es-ES" sz="4500" spc="-150" dirty="0">
              <a:solidFill>
                <a:schemeClr val="bg1"/>
              </a:solidFill>
              <a:latin typeface="EHUSans" pitchFamily="50" charset="0"/>
            </a:endParaRPr>
          </a:p>
        </p:txBody>
      </p:sp>
      <p:sp>
        <p:nvSpPr>
          <p:cNvPr id="9" name="8 Rectángulo"/>
          <p:cNvSpPr/>
          <p:nvPr/>
        </p:nvSpPr>
        <p:spPr>
          <a:xfrm>
            <a:off x="4741863" y="5300663"/>
            <a:ext cx="1714500" cy="785812"/>
          </a:xfrm>
          <a:prstGeom prst="rect">
            <a:avLst/>
          </a:prstGeom>
        </p:spPr>
        <p:txBody>
          <a:bodyPr>
            <a:spAutoFit/>
          </a:bodyPr>
          <a:lstStyle/>
          <a:p>
            <a:pPr>
              <a:defRPr/>
            </a:pPr>
            <a:r>
              <a:rPr lang="es-ES_tradnl" sz="4500" spc="-150" dirty="0">
                <a:solidFill>
                  <a:schemeClr val="bg1"/>
                </a:solidFill>
                <a:latin typeface="EHUSans" pitchFamily="50" charset="0"/>
              </a:rPr>
              <a:t>1.900</a:t>
            </a:r>
            <a:endParaRPr lang="es-ES" sz="4500" spc="-150" dirty="0">
              <a:solidFill>
                <a:schemeClr val="bg1"/>
              </a:solidFill>
              <a:latin typeface="EHUSans" pitchFamily="50" charset="0"/>
            </a:endParaRPr>
          </a:p>
        </p:txBody>
      </p:sp>
      <p:sp>
        <p:nvSpPr>
          <p:cNvPr id="6154" name="9 Rectángulo"/>
          <p:cNvSpPr>
            <a:spLocks noChangeArrowheads="1"/>
          </p:cNvSpPr>
          <p:nvPr/>
        </p:nvSpPr>
        <p:spPr bwMode="auto">
          <a:xfrm>
            <a:off x="2069086" y="1116258"/>
            <a:ext cx="25870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_tradnl" altLang="eu-ES" sz="3600" b="1" dirty="0">
                <a:solidFill>
                  <a:schemeClr val="bg1"/>
                </a:solidFill>
                <a:latin typeface="EHUSans" panose="02000503050000020004" pitchFamily="50"/>
              </a:rPr>
              <a:t>UPV/EHU</a:t>
            </a:r>
            <a:endParaRPr lang="es-ES" altLang="eu-ES" sz="3600" b="1" dirty="0">
              <a:solidFill>
                <a:schemeClr val="bg1"/>
              </a:solidFill>
              <a:latin typeface="EHUSans" panose="02000503050000020004" pitchFamily="50"/>
            </a:endParaRPr>
          </a:p>
        </p:txBody>
      </p:sp>
      <p:sp>
        <p:nvSpPr>
          <p:cNvPr id="6155" name="10 Rectángulo"/>
          <p:cNvSpPr>
            <a:spLocks noChangeArrowheads="1"/>
          </p:cNvSpPr>
          <p:nvPr/>
        </p:nvSpPr>
        <p:spPr bwMode="auto">
          <a:xfrm>
            <a:off x="2002867" y="4857215"/>
            <a:ext cx="785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_tradnl" altLang="eu-ES" sz="1000" dirty="0">
                <a:solidFill>
                  <a:schemeClr val="bg1"/>
                </a:solidFill>
                <a:latin typeface="EHUSans" panose="02000503050000020004" pitchFamily="50"/>
              </a:rPr>
              <a:t>campus</a:t>
            </a:r>
            <a:endParaRPr lang="es-ES" altLang="eu-ES" sz="1000" dirty="0">
              <a:solidFill>
                <a:schemeClr val="bg1"/>
              </a:solidFill>
              <a:latin typeface="EHUSans" panose="02000503050000020004" pitchFamily="50"/>
            </a:endParaRPr>
          </a:p>
        </p:txBody>
      </p:sp>
      <p:sp>
        <p:nvSpPr>
          <p:cNvPr id="6156" name="11 Rectángulo"/>
          <p:cNvSpPr>
            <a:spLocks noChangeArrowheads="1"/>
          </p:cNvSpPr>
          <p:nvPr/>
        </p:nvSpPr>
        <p:spPr bwMode="auto">
          <a:xfrm>
            <a:off x="3381376" y="4857215"/>
            <a:ext cx="12747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_tradnl" altLang="eu-ES" sz="1200" dirty="0" smtClean="0">
                <a:solidFill>
                  <a:schemeClr val="bg1"/>
                </a:solidFill>
                <a:latin typeface="EHUSans" panose="02000503050000020004" pitchFamily="50"/>
              </a:rPr>
              <a:t>estudiantes</a:t>
            </a:r>
            <a:endParaRPr lang="es-ES" altLang="eu-ES" sz="1200" dirty="0">
              <a:solidFill>
                <a:schemeClr val="bg1"/>
              </a:solidFill>
              <a:latin typeface="EHUSans" panose="02000503050000020004" pitchFamily="50"/>
            </a:endParaRPr>
          </a:p>
        </p:txBody>
      </p:sp>
      <p:sp>
        <p:nvSpPr>
          <p:cNvPr id="13" name="12 Rectángulo"/>
          <p:cNvSpPr/>
          <p:nvPr/>
        </p:nvSpPr>
        <p:spPr>
          <a:xfrm>
            <a:off x="1862139" y="5929314"/>
            <a:ext cx="1857375" cy="230187"/>
          </a:xfrm>
          <a:prstGeom prst="rect">
            <a:avLst/>
          </a:prstGeom>
        </p:spPr>
        <p:txBody>
          <a:bodyPr>
            <a:spAutoFit/>
          </a:bodyPr>
          <a:lstStyle/>
          <a:p>
            <a:pPr>
              <a:defRPr/>
            </a:pPr>
            <a:r>
              <a:rPr lang="es-ES_tradnl" sz="900" spc="-100" dirty="0">
                <a:solidFill>
                  <a:schemeClr val="bg1"/>
                </a:solidFill>
                <a:latin typeface="EHUSans" pitchFamily="50" charset="0"/>
              </a:rPr>
              <a:t>Docentes e investigadores</a:t>
            </a:r>
            <a:endParaRPr lang="es-ES" sz="900" spc="-100" dirty="0">
              <a:solidFill>
                <a:schemeClr val="bg1"/>
              </a:solidFill>
              <a:latin typeface="EHUSans" pitchFamily="50" charset="0"/>
            </a:endParaRPr>
          </a:p>
        </p:txBody>
      </p:sp>
      <p:sp>
        <p:nvSpPr>
          <p:cNvPr id="6158" name="13 Rectángulo"/>
          <p:cNvSpPr>
            <a:spLocks noChangeArrowheads="1"/>
          </p:cNvSpPr>
          <p:nvPr/>
        </p:nvSpPr>
        <p:spPr bwMode="auto">
          <a:xfrm>
            <a:off x="4953000" y="5991226"/>
            <a:ext cx="1214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_tradnl" altLang="eu-ES" sz="1000">
                <a:solidFill>
                  <a:schemeClr val="bg1"/>
                </a:solidFill>
                <a:latin typeface="EHUSans" panose="02000503050000020004" pitchFamily="50"/>
              </a:rPr>
              <a:t>profesionales</a:t>
            </a:r>
            <a:endParaRPr lang="es-ES" altLang="eu-ES" sz="1000">
              <a:solidFill>
                <a:schemeClr val="bg1"/>
              </a:solidFill>
              <a:latin typeface="EHUSans" panose="02000503050000020004" pitchFamily="50"/>
            </a:endParaRPr>
          </a:p>
        </p:txBody>
      </p:sp>
      <p:cxnSp>
        <p:nvCxnSpPr>
          <p:cNvPr id="16" name="15 Conector recto"/>
          <p:cNvCxnSpPr/>
          <p:nvPr/>
        </p:nvCxnSpPr>
        <p:spPr>
          <a:xfrm>
            <a:off x="1952625" y="3745367"/>
            <a:ext cx="2703513" cy="0"/>
          </a:xfrm>
          <a:prstGeom prst="line">
            <a:avLst/>
          </a:prstGeom>
          <a:ln w="1905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1935617" y="5168107"/>
            <a:ext cx="3998913" cy="15875"/>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1952625" y="6215064"/>
            <a:ext cx="4071938" cy="22225"/>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rot="5400000" flipH="1" flipV="1">
            <a:off x="2462669" y="4431621"/>
            <a:ext cx="576262" cy="158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rot="5400000" flipH="1" flipV="1">
            <a:off x="3071813" y="5788025"/>
            <a:ext cx="576262" cy="1588"/>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4" name="25 Conector recto"/>
          <p:cNvCxnSpPr/>
          <p:nvPr/>
        </p:nvCxnSpPr>
        <p:spPr>
          <a:xfrm rot="5400000" flipH="1" flipV="1">
            <a:off x="4440238" y="5803900"/>
            <a:ext cx="576262" cy="1588"/>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7" name="8 Rectángulo"/>
          <p:cNvSpPr/>
          <p:nvPr/>
        </p:nvSpPr>
        <p:spPr>
          <a:xfrm>
            <a:off x="3359150" y="5300663"/>
            <a:ext cx="1714500" cy="785812"/>
          </a:xfrm>
          <a:prstGeom prst="rect">
            <a:avLst/>
          </a:prstGeom>
        </p:spPr>
        <p:txBody>
          <a:bodyPr>
            <a:spAutoFit/>
          </a:bodyPr>
          <a:lstStyle/>
          <a:p>
            <a:pPr>
              <a:defRPr/>
            </a:pPr>
            <a:r>
              <a:rPr lang="es-ES_tradnl" sz="4500" spc="-150" dirty="0">
                <a:solidFill>
                  <a:schemeClr val="bg1"/>
                </a:solidFill>
                <a:latin typeface="EHUSans" pitchFamily="50" charset="0"/>
              </a:rPr>
              <a:t>1.200</a:t>
            </a:r>
            <a:endParaRPr lang="es-ES" sz="4500" spc="-150" dirty="0">
              <a:solidFill>
                <a:schemeClr val="bg1"/>
              </a:solidFill>
              <a:latin typeface="EHUSans" pitchFamily="50" charset="0"/>
            </a:endParaRPr>
          </a:p>
        </p:txBody>
      </p:sp>
      <p:sp>
        <p:nvSpPr>
          <p:cNvPr id="6168" name="13 Rectángulo"/>
          <p:cNvSpPr>
            <a:spLocks noChangeArrowheads="1"/>
          </p:cNvSpPr>
          <p:nvPr/>
        </p:nvSpPr>
        <p:spPr bwMode="auto">
          <a:xfrm>
            <a:off x="3432175" y="5949951"/>
            <a:ext cx="14303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_tradnl" altLang="eu-ES" sz="1000">
                <a:solidFill>
                  <a:schemeClr val="bg1"/>
                </a:solidFill>
                <a:latin typeface="EHUSans" panose="02000503050000020004" pitchFamily="50"/>
              </a:rPr>
              <a:t>Investigadores-as</a:t>
            </a:r>
            <a:endParaRPr lang="es-ES" altLang="eu-ES" sz="1000">
              <a:solidFill>
                <a:schemeClr val="bg1"/>
              </a:solidFill>
              <a:latin typeface="EHUSans" panose="02000503050000020004" pitchFamily="50"/>
            </a:endParaRPr>
          </a:p>
        </p:txBody>
      </p:sp>
      <p:sp>
        <p:nvSpPr>
          <p:cNvPr id="25" name="7 Rectángulo"/>
          <p:cNvSpPr/>
          <p:nvPr/>
        </p:nvSpPr>
        <p:spPr>
          <a:xfrm>
            <a:off x="8857457" y="4674203"/>
            <a:ext cx="1571625" cy="784225"/>
          </a:xfrm>
          <a:prstGeom prst="rect">
            <a:avLst/>
          </a:prstGeom>
        </p:spPr>
        <p:txBody>
          <a:bodyPr>
            <a:spAutoFit/>
          </a:bodyPr>
          <a:lstStyle/>
          <a:p>
            <a:pPr>
              <a:defRPr/>
            </a:pPr>
            <a:r>
              <a:rPr lang="es-ES_tradnl" sz="4500" spc="-150" dirty="0" smtClean="0">
                <a:solidFill>
                  <a:schemeClr val="bg1"/>
                </a:solidFill>
                <a:latin typeface="EHUSans" pitchFamily="50" charset="0"/>
              </a:rPr>
              <a:t>23+1</a:t>
            </a:r>
            <a:endParaRPr lang="es-ES" sz="4500" spc="-150" dirty="0">
              <a:solidFill>
                <a:schemeClr val="bg1"/>
              </a:solidFill>
              <a:latin typeface="EHUSans" pitchFamily="50" charset="0"/>
            </a:endParaRPr>
          </a:p>
        </p:txBody>
      </p:sp>
      <p:sp>
        <p:nvSpPr>
          <p:cNvPr id="29" name="8 Rectángulo"/>
          <p:cNvSpPr/>
          <p:nvPr/>
        </p:nvSpPr>
        <p:spPr>
          <a:xfrm>
            <a:off x="8714582" y="5651501"/>
            <a:ext cx="1714500" cy="785812"/>
          </a:xfrm>
          <a:prstGeom prst="rect">
            <a:avLst/>
          </a:prstGeom>
        </p:spPr>
        <p:txBody>
          <a:bodyPr>
            <a:spAutoFit/>
          </a:bodyPr>
          <a:lstStyle/>
          <a:p>
            <a:pPr algn="ctr">
              <a:defRPr/>
            </a:pPr>
            <a:r>
              <a:rPr lang="es-ES_tradnl" sz="4500" spc="-150" dirty="0" smtClean="0">
                <a:solidFill>
                  <a:schemeClr val="bg1"/>
                </a:solidFill>
                <a:latin typeface="EHUSans" pitchFamily="50" charset="0"/>
              </a:rPr>
              <a:t>86</a:t>
            </a:r>
            <a:endParaRPr lang="es-ES" sz="4500" spc="-150" dirty="0">
              <a:solidFill>
                <a:schemeClr val="bg1"/>
              </a:solidFill>
              <a:latin typeface="EHUSans" pitchFamily="50" charset="0"/>
            </a:endParaRPr>
          </a:p>
        </p:txBody>
      </p:sp>
      <p:sp>
        <p:nvSpPr>
          <p:cNvPr id="30" name="12 Rectángulo"/>
          <p:cNvSpPr/>
          <p:nvPr/>
        </p:nvSpPr>
        <p:spPr>
          <a:xfrm>
            <a:off x="8646672" y="5406835"/>
            <a:ext cx="1857375" cy="230832"/>
          </a:xfrm>
          <a:prstGeom prst="rect">
            <a:avLst/>
          </a:prstGeom>
        </p:spPr>
        <p:txBody>
          <a:bodyPr>
            <a:spAutoFit/>
          </a:bodyPr>
          <a:lstStyle/>
          <a:p>
            <a:pPr>
              <a:defRPr/>
            </a:pPr>
            <a:r>
              <a:rPr lang="es-ES_tradnl" sz="900" spc="-100" dirty="0" smtClean="0">
                <a:solidFill>
                  <a:schemeClr val="bg1"/>
                </a:solidFill>
                <a:latin typeface="EHUSans" pitchFamily="50" charset="0"/>
              </a:rPr>
              <a:t>Facultades, Escuelas y centros adscritos</a:t>
            </a:r>
            <a:endParaRPr lang="es-ES" sz="900" spc="-100" dirty="0">
              <a:solidFill>
                <a:schemeClr val="bg1"/>
              </a:solidFill>
              <a:latin typeface="EHUSans" pitchFamily="50" charset="0"/>
            </a:endParaRPr>
          </a:p>
        </p:txBody>
      </p:sp>
      <p:sp>
        <p:nvSpPr>
          <p:cNvPr id="31" name="12 Rectángulo"/>
          <p:cNvSpPr/>
          <p:nvPr/>
        </p:nvSpPr>
        <p:spPr>
          <a:xfrm>
            <a:off x="8714582" y="6279818"/>
            <a:ext cx="1857375" cy="230832"/>
          </a:xfrm>
          <a:prstGeom prst="rect">
            <a:avLst/>
          </a:prstGeom>
        </p:spPr>
        <p:txBody>
          <a:bodyPr>
            <a:spAutoFit/>
          </a:bodyPr>
          <a:lstStyle/>
          <a:p>
            <a:pPr algn="ctr">
              <a:defRPr/>
            </a:pPr>
            <a:r>
              <a:rPr lang="es-ES_tradnl" sz="900" spc="-100" dirty="0" smtClean="0">
                <a:solidFill>
                  <a:schemeClr val="bg1"/>
                </a:solidFill>
                <a:latin typeface="EHUSans" pitchFamily="50" charset="0"/>
              </a:rPr>
              <a:t>departamentos</a:t>
            </a:r>
            <a:endParaRPr lang="es-ES" sz="900" spc="-100" dirty="0">
              <a:solidFill>
                <a:schemeClr val="bg1"/>
              </a:solidFill>
              <a:latin typeface="EHUSans" pitchFamily="50" charset="0"/>
            </a:endParaRPr>
          </a:p>
        </p:txBody>
      </p:sp>
      <p:cxnSp>
        <p:nvCxnSpPr>
          <p:cNvPr id="32" name="17 Conector recto"/>
          <p:cNvCxnSpPr/>
          <p:nvPr/>
        </p:nvCxnSpPr>
        <p:spPr>
          <a:xfrm>
            <a:off x="8610600" y="5693569"/>
            <a:ext cx="1930401" cy="22162"/>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652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BBB759F-FEA5-4646-8785-994C2FBD5932}" type="slidenum">
              <a:rPr lang="en-GB" smtClean="0"/>
              <a:t>4</a:t>
            </a:fld>
            <a:endParaRPr lang="en-GB" dirty="0"/>
          </a:p>
        </p:txBody>
      </p:sp>
      <p:sp>
        <p:nvSpPr>
          <p:cNvPr id="5" name="Título 1"/>
          <p:cNvSpPr txBox="1">
            <a:spLocks/>
          </p:cNvSpPr>
          <p:nvPr/>
        </p:nvSpPr>
        <p:spPr>
          <a:xfrm>
            <a:off x="329184" y="323559"/>
            <a:ext cx="10566341" cy="11133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smtClean="0">
                <a:latin typeface="EHUSans" panose="02000503050000020004" pitchFamily="50"/>
              </a:rPr>
              <a:t>Proceso metodológico de desarrollo e institucionalización de la A2030 en la UPV/EHU</a:t>
            </a:r>
            <a:endParaRPr lang="es-ES" sz="3200" b="1" dirty="0">
              <a:latin typeface="EHUSans" panose="02000503050000020004" pitchFamily="50"/>
            </a:endParaRPr>
          </a:p>
        </p:txBody>
      </p:sp>
      <p:sp>
        <p:nvSpPr>
          <p:cNvPr id="3" name="Laukizuzena 2"/>
          <p:cNvSpPr/>
          <p:nvPr/>
        </p:nvSpPr>
        <p:spPr>
          <a:xfrm>
            <a:off x="1242229" y="1533784"/>
            <a:ext cx="6164411" cy="4730526"/>
          </a:xfrm>
          <a:prstGeom prst="rect">
            <a:avLst/>
          </a:prstGeom>
        </p:spPr>
        <p:txBody>
          <a:bodyPr wrap="square">
            <a:spAutoFit/>
          </a:bodyPr>
          <a:lstStyle/>
          <a:p>
            <a:pPr marL="342900" lvl="0" indent="-342900" algn="just">
              <a:lnSpc>
                <a:spcPct val="115000"/>
              </a:lnSpc>
              <a:spcBef>
                <a:spcPts val="600"/>
              </a:spcBef>
              <a:spcAft>
                <a:spcPts val="600"/>
              </a:spcAft>
              <a:buFont typeface="+mj-lt"/>
              <a:buAutoNum type="arabicPeriod"/>
            </a:pPr>
            <a:r>
              <a:rPr lang="es-ES" sz="3400" b="1" dirty="0" smtClean="0">
                <a:solidFill>
                  <a:srgbClr val="C00000"/>
                </a:solidFill>
                <a:latin typeface="EHUSans" panose="02000503050000020004" pitchFamily="50"/>
                <a:ea typeface="Calibri" panose="020F0502020204030204" pitchFamily="34" charset="0"/>
                <a:cs typeface="Times New Roman" panose="02020603050405020304" pitchFamily="18" charset="0"/>
              </a:rPr>
              <a:t> mapear</a:t>
            </a:r>
            <a:r>
              <a:rPr lang="es-ES" dirty="0" smtClean="0">
                <a:solidFill>
                  <a:srgbClr val="C00000"/>
                </a:solidFill>
                <a:latin typeface="EHUSans" panose="02000503050000020004" pitchFamily="50"/>
                <a:ea typeface="Calibri" panose="020F0502020204030204" pitchFamily="34" charset="0"/>
                <a:cs typeface="Times New Roman" panose="02020603050405020304" pitchFamily="18" charset="0"/>
              </a:rPr>
              <a:t> </a:t>
            </a:r>
            <a:r>
              <a:rPr lang="es-ES" sz="2200" dirty="0" smtClean="0">
                <a:solidFill>
                  <a:srgbClr val="000000"/>
                </a:solidFill>
                <a:latin typeface="EHUSans" panose="02000503050000020004" pitchFamily="50"/>
                <a:ea typeface="Calibri" panose="020F0502020204030204" pitchFamily="34" charset="0"/>
                <a:cs typeface="Times New Roman" panose="02020603050405020304" pitchFamily="18" charset="0"/>
              </a:rPr>
              <a:t>lo que se está haciendo y lo que se prevé hacer</a:t>
            </a:r>
          </a:p>
          <a:p>
            <a:pPr marL="342900" lvl="0" indent="-342900" algn="just">
              <a:lnSpc>
                <a:spcPct val="115000"/>
              </a:lnSpc>
              <a:spcBef>
                <a:spcPts val="600"/>
              </a:spcBef>
              <a:spcAft>
                <a:spcPts val="600"/>
              </a:spcAft>
              <a:buFont typeface="+mj-lt"/>
              <a:buAutoNum type="arabicPeriod"/>
            </a:pPr>
            <a:r>
              <a:rPr lang="es-ES" sz="3400" b="1" dirty="0" smtClean="0">
                <a:solidFill>
                  <a:srgbClr val="F56329"/>
                </a:solidFill>
                <a:latin typeface="EHUSans" panose="02000503050000020004" pitchFamily="50"/>
                <a:ea typeface="Times New Roman" panose="02020603050405020304" pitchFamily="18" charset="0"/>
                <a:cs typeface="Times New Roman" panose="02020603050405020304" pitchFamily="18" charset="0"/>
              </a:rPr>
              <a:t> </a:t>
            </a:r>
            <a:r>
              <a:rPr lang="es-ES" sz="3400" b="1" dirty="0" err="1" smtClean="0">
                <a:solidFill>
                  <a:srgbClr val="F56329"/>
                </a:solidFill>
                <a:latin typeface="EHUSans" panose="02000503050000020004" pitchFamily="50"/>
                <a:ea typeface="Times New Roman" panose="02020603050405020304" pitchFamily="18" charset="0"/>
                <a:cs typeface="Times New Roman" panose="02020603050405020304" pitchFamily="18" charset="0"/>
              </a:rPr>
              <a:t>transversalizar</a:t>
            </a:r>
            <a:r>
              <a:rPr lang="es-ES" sz="3400" b="1" dirty="0" smtClean="0">
                <a:solidFill>
                  <a:srgbClr val="000000"/>
                </a:solidFill>
                <a:latin typeface="EHUSans" panose="02000503050000020004" pitchFamily="50"/>
                <a:ea typeface="Times New Roman" panose="02020603050405020304" pitchFamily="18" charset="0"/>
                <a:cs typeface="Times New Roman" panose="02020603050405020304" pitchFamily="18" charset="0"/>
              </a:rPr>
              <a:t> </a:t>
            </a:r>
            <a:r>
              <a:rPr lang="es-ES" sz="2200" dirty="0" smtClean="0">
                <a:solidFill>
                  <a:srgbClr val="000000"/>
                </a:solidFill>
                <a:latin typeface="EHUSans" panose="02000503050000020004" pitchFamily="50"/>
                <a:ea typeface="Calibri" panose="020F0502020204030204" pitchFamily="34" charset="0"/>
                <a:cs typeface="Times New Roman" panose="02020603050405020304" pitchFamily="18" charset="0"/>
              </a:rPr>
              <a:t>las lógicas y políticas internas de la universidad</a:t>
            </a:r>
            <a:endParaRPr lang="eu-ES" sz="2200" dirty="0" smtClean="0">
              <a:solidFill>
                <a:srgbClr val="000000"/>
              </a:solidFill>
              <a:latin typeface="EHUSans" panose="02000503050000020004" pitchFamily="5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mj-lt"/>
              <a:buAutoNum type="arabicPeriod"/>
            </a:pPr>
            <a:r>
              <a:rPr lang="es-ES" sz="3400" dirty="0" smtClean="0">
                <a:solidFill>
                  <a:srgbClr val="00B050"/>
                </a:solidFill>
                <a:latin typeface="EHUSans" panose="02000503050000020004" pitchFamily="50"/>
                <a:ea typeface="Calibri" panose="020F0502020204030204" pitchFamily="34" charset="0"/>
                <a:cs typeface="Times New Roman" panose="02020603050405020304" pitchFamily="18" charset="0"/>
              </a:rPr>
              <a:t>diagnosticar</a:t>
            </a:r>
            <a:r>
              <a:rPr lang="es-ES" dirty="0" smtClean="0">
                <a:solidFill>
                  <a:srgbClr val="00B050"/>
                </a:solidFill>
                <a:latin typeface="EHUSans" panose="02000503050000020004" pitchFamily="50"/>
                <a:ea typeface="Calibri" panose="020F0502020204030204" pitchFamily="34" charset="0"/>
                <a:cs typeface="Times New Roman" panose="02020603050405020304" pitchFamily="18" charset="0"/>
              </a:rPr>
              <a:t> </a:t>
            </a:r>
            <a:r>
              <a:rPr lang="es-ES" sz="2200" dirty="0" smtClean="0">
                <a:solidFill>
                  <a:srgbClr val="000000"/>
                </a:solidFill>
                <a:latin typeface="EHUSans" panose="02000503050000020004" pitchFamily="50"/>
                <a:ea typeface="Calibri" panose="020F0502020204030204" pitchFamily="34" charset="0"/>
                <a:cs typeface="Times New Roman" panose="02020603050405020304" pitchFamily="18" charset="0"/>
              </a:rPr>
              <a:t>el punto de partida</a:t>
            </a:r>
            <a:r>
              <a:rPr lang="eu-ES" sz="2200" dirty="0">
                <a:solidFill>
                  <a:srgbClr val="000000"/>
                </a:solidFill>
                <a:latin typeface="EHUSans" panose="02000503050000020004" pitchFamily="50"/>
                <a:ea typeface="Calibri" panose="020F0502020204030204" pitchFamily="34" charset="0"/>
                <a:cs typeface="Times New Roman" panose="02020603050405020304" pitchFamily="18" charset="0"/>
              </a:rPr>
              <a:t> </a:t>
            </a:r>
            <a:r>
              <a:rPr lang="eu-ES" sz="2200" dirty="0" smtClean="0">
                <a:solidFill>
                  <a:srgbClr val="000000"/>
                </a:solidFill>
                <a:latin typeface="EHUSans" panose="02000503050000020004" pitchFamily="50"/>
                <a:ea typeface="Calibri" panose="020F0502020204030204" pitchFamily="34" charset="0"/>
                <a:cs typeface="Times New Roman" panose="02020603050405020304" pitchFamily="18" charset="0"/>
              </a:rPr>
              <a:t>y </a:t>
            </a:r>
            <a:r>
              <a:rPr lang="es-ES" sz="2200" dirty="0" smtClean="0">
                <a:solidFill>
                  <a:srgbClr val="000000"/>
                </a:solidFill>
                <a:latin typeface="EHUSans" panose="02000503050000020004" pitchFamily="50"/>
                <a:ea typeface="Calibri" panose="020F0502020204030204" pitchFamily="34" charset="0"/>
                <a:cs typeface="Times New Roman" panose="02020603050405020304" pitchFamily="18" charset="0"/>
              </a:rPr>
              <a:t>los ODS, metas e indicadores de referencia</a:t>
            </a:r>
            <a:endParaRPr lang="eu-ES" sz="2200" dirty="0" smtClean="0">
              <a:solidFill>
                <a:srgbClr val="000000"/>
              </a:solidFill>
              <a:latin typeface="EHUSans" panose="02000503050000020004" pitchFamily="5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mj-lt"/>
              <a:buAutoNum type="arabicPeriod"/>
            </a:pPr>
            <a:r>
              <a:rPr lang="es-ES" sz="3400" b="1" dirty="0" smtClean="0">
                <a:solidFill>
                  <a:srgbClr val="00B0F0"/>
                </a:solidFill>
                <a:latin typeface="EHUSans" panose="02000503050000020004" pitchFamily="50"/>
                <a:ea typeface="Calibri" panose="020F0502020204030204" pitchFamily="34" charset="0"/>
                <a:cs typeface="Times New Roman" panose="02020603050405020304" pitchFamily="18" charset="0"/>
              </a:rPr>
              <a:t>definir</a:t>
            </a:r>
            <a:r>
              <a:rPr lang="es-ES" dirty="0" smtClean="0">
                <a:solidFill>
                  <a:srgbClr val="00B0F0"/>
                </a:solidFill>
                <a:latin typeface="EHUSans" panose="02000503050000020004" pitchFamily="50"/>
                <a:ea typeface="Calibri" panose="020F0502020204030204" pitchFamily="34" charset="0"/>
                <a:cs typeface="Times New Roman" panose="02020603050405020304" pitchFamily="18" charset="0"/>
              </a:rPr>
              <a:t> </a:t>
            </a:r>
            <a:r>
              <a:rPr lang="es-ES" sz="2200" dirty="0" smtClean="0">
                <a:solidFill>
                  <a:srgbClr val="000000"/>
                </a:solidFill>
                <a:latin typeface="EHUSans" panose="02000503050000020004" pitchFamily="50"/>
                <a:ea typeface="Calibri" panose="020F0502020204030204" pitchFamily="34" charset="0"/>
                <a:cs typeface="Times New Roman" panose="02020603050405020304" pitchFamily="18" charset="0"/>
              </a:rPr>
              <a:t>y calcular </a:t>
            </a:r>
            <a:r>
              <a:rPr lang="es-ES" sz="3400" b="1" dirty="0">
                <a:solidFill>
                  <a:srgbClr val="00B0F0"/>
                </a:solidFill>
                <a:latin typeface="EHUSans" panose="02000503050000020004" pitchFamily="50"/>
                <a:ea typeface="Calibri" panose="020F0502020204030204" pitchFamily="34" charset="0"/>
                <a:cs typeface="Times New Roman" panose="02020603050405020304" pitchFamily="18" charset="0"/>
              </a:rPr>
              <a:t>indicadores</a:t>
            </a:r>
            <a:r>
              <a:rPr lang="es-ES" sz="2200" dirty="0" smtClean="0">
                <a:solidFill>
                  <a:srgbClr val="000000"/>
                </a:solidFill>
                <a:latin typeface="EHUSans" panose="02000503050000020004" pitchFamily="50"/>
                <a:ea typeface="Calibri" panose="020F0502020204030204" pitchFamily="34" charset="0"/>
                <a:cs typeface="Times New Roman" panose="02020603050405020304" pitchFamily="18" charset="0"/>
              </a:rPr>
              <a:t> para una </a:t>
            </a:r>
            <a:r>
              <a:rPr lang="es-ES" sz="3400" b="1" dirty="0" smtClean="0">
                <a:solidFill>
                  <a:srgbClr val="00B0F0"/>
                </a:solidFill>
                <a:latin typeface="EHUSans" panose="02000503050000020004" pitchFamily="50"/>
                <a:ea typeface="Calibri" panose="020F0502020204030204" pitchFamily="34" charset="0"/>
                <a:cs typeface="Times New Roman" panose="02020603050405020304" pitchFamily="18" charset="0"/>
              </a:rPr>
              <a:t>mejora continua </a:t>
            </a:r>
            <a:endParaRPr lang="es-ES" sz="3400" b="1" dirty="0">
              <a:solidFill>
                <a:srgbClr val="00B0F0"/>
              </a:solidFill>
              <a:latin typeface="EHUSans" panose="02000503050000020004" pitchFamily="5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7612371" y="1739061"/>
            <a:ext cx="3283154" cy="4536267"/>
          </a:xfrm>
          <a:prstGeom prst="rect">
            <a:avLst/>
          </a:prstGeom>
          <a:ln>
            <a:noFill/>
          </a:ln>
          <a:effectLst>
            <a:outerShdw blurRad="292100" dist="139700" dir="2700000" algn="tl" rotWithShape="0">
              <a:srgbClr val="333333">
                <a:alpha val="65000"/>
              </a:srgbClr>
            </a:outerShdw>
          </a:effectLst>
        </p:spPr>
      </p:pic>
      <p:pic>
        <p:nvPicPr>
          <p:cNvPr id="9" name="Picture 2" descr="Resultado de imagen de eh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11"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750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BBB759F-FEA5-4646-8785-994C2FBD5932}" type="slidenum">
              <a:rPr lang="en-GB" smtClean="0"/>
              <a:t>5</a:t>
            </a:fld>
            <a:endParaRPr lang="en-GB" dirty="0"/>
          </a:p>
        </p:txBody>
      </p:sp>
      <p:sp>
        <p:nvSpPr>
          <p:cNvPr id="5" name="Título 1"/>
          <p:cNvSpPr txBox="1">
            <a:spLocks/>
          </p:cNvSpPr>
          <p:nvPr/>
        </p:nvSpPr>
        <p:spPr>
          <a:xfrm>
            <a:off x="765175" y="201489"/>
            <a:ext cx="9913153" cy="110683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0400" dirty="0" smtClean="0">
                <a:solidFill>
                  <a:srgbClr val="C00000"/>
                </a:solidFill>
                <a:latin typeface="EHUSans" panose="02000503050000020004" pitchFamily="50"/>
                <a:ea typeface="Calibri" panose="020F0502020204030204" pitchFamily="34" charset="0"/>
                <a:cs typeface="Times New Roman" panose="02020603050405020304" pitchFamily="18" charset="0"/>
                <a:sym typeface="Wingdings" panose="05000000000000000000" pitchFamily="2" charset="2"/>
              </a:rPr>
              <a:t></a:t>
            </a:r>
            <a:r>
              <a:rPr lang="es-ES" sz="11300" dirty="0" smtClean="0">
                <a:solidFill>
                  <a:srgbClr val="C00000"/>
                </a:solidFill>
                <a:latin typeface="EHUSans" panose="02000503050000020004" pitchFamily="50"/>
                <a:ea typeface="Calibri" panose="020F0502020204030204" pitchFamily="34" charset="0"/>
                <a:cs typeface="Times New Roman" panose="02020603050405020304" pitchFamily="18" charset="0"/>
              </a:rPr>
              <a:t>m</a:t>
            </a:r>
            <a:r>
              <a:rPr lang="es-ES" sz="5200" b="1" dirty="0" smtClean="0">
                <a:solidFill>
                  <a:srgbClr val="C00000"/>
                </a:solidFill>
                <a:latin typeface="EHUSans" panose="02000503050000020004" pitchFamily="50"/>
                <a:ea typeface="Calibri" panose="020F0502020204030204" pitchFamily="34" charset="0"/>
                <a:cs typeface="Times New Roman" panose="02020603050405020304" pitchFamily="18" charset="0"/>
              </a:rPr>
              <a:t>apear: </a:t>
            </a:r>
            <a:r>
              <a:rPr lang="es-ES" sz="4100" b="1" dirty="0" smtClean="0">
                <a:latin typeface="EHUSans" panose="02000503050000020004" pitchFamily="50"/>
                <a:ea typeface="Calibri" panose="020F0502020204030204" pitchFamily="34" charset="0"/>
                <a:cs typeface="Times New Roman" panose="02020603050405020304" pitchFamily="18" charset="0"/>
              </a:rPr>
              <a:t>nadie empieza de cero</a:t>
            </a:r>
            <a:endParaRPr lang="es-ES" sz="4100" b="1" dirty="0">
              <a:latin typeface="EHUSans" panose="02000503050000020004" pitchFamily="50"/>
            </a:endParaRPr>
          </a:p>
        </p:txBody>
      </p:sp>
      <p:sp>
        <p:nvSpPr>
          <p:cNvPr id="3" name="AutoShape 2" descr="Resultado de imagen de campus eh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CuadroTexto 6"/>
          <p:cNvSpPr txBox="1"/>
          <p:nvPr/>
        </p:nvSpPr>
        <p:spPr>
          <a:xfrm>
            <a:off x="1582615" y="1617782"/>
            <a:ext cx="3516923" cy="830997"/>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smtClean="0">
                <a:latin typeface="EHUSans" panose="02000503050000020004" pitchFamily="50"/>
              </a:rPr>
              <a:t>2017 </a:t>
            </a:r>
          </a:p>
          <a:p>
            <a:pPr algn="ctr"/>
            <a:r>
              <a:rPr lang="es-ES" sz="2400" dirty="0" smtClean="0">
                <a:latin typeface="EHUSans" panose="02000503050000020004" pitchFamily="50"/>
              </a:rPr>
              <a:t>INICIO DE REFLEXIÓN</a:t>
            </a:r>
            <a:endParaRPr lang="es-ES" sz="2400" dirty="0">
              <a:latin typeface="EHUSans" panose="02000503050000020004" pitchFamily="50"/>
            </a:endParaRPr>
          </a:p>
        </p:txBody>
      </p:sp>
      <p:sp>
        <p:nvSpPr>
          <p:cNvPr id="11" name="CuadroTexto 10"/>
          <p:cNvSpPr txBox="1"/>
          <p:nvPr/>
        </p:nvSpPr>
        <p:spPr>
          <a:xfrm>
            <a:off x="7397261" y="1617781"/>
            <a:ext cx="3346939" cy="830997"/>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smtClean="0">
                <a:latin typeface="EHUSans" panose="02000503050000020004" pitchFamily="50"/>
              </a:rPr>
              <a:t>2018 </a:t>
            </a:r>
          </a:p>
          <a:p>
            <a:pPr algn="ctr"/>
            <a:r>
              <a:rPr lang="es-ES" sz="2400" dirty="0" smtClean="0">
                <a:latin typeface="EHUSans" panose="02000503050000020004" pitchFamily="50"/>
              </a:rPr>
              <a:t>PLAN ESTRATÉGICO</a:t>
            </a:r>
            <a:endParaRPr lang="es-ES" sz="2400" dirty="0">
              <a:latin typeface="EHUSans" panose="02000503050000020004" pitchFamily="50"/>
            </a:endParaRPr>
          </a:p>
        </p:txBody>
      </p:sp>
      <p:pic>
        <p:nvPicPr>
          <p:cNvPr id="8" name="Imagen 7"/>
          <p:cNvPicPr>
            <a:picLocks noChangeAspect="1"/>
          </p:cNvPicPr>
          <p:nvPr/>
        </p:nvPicPr>
        <p:blipFill rotWithShape="1">
          <a:blip r:embed="rId3"/>
          <a:srcRect r="4013"/>
          <a:stretch/>
        </p:blipFill>
        <p:spPr>
          <a:xfrm>
            <a:off x="7807570" y="2619585"/>
            <a:ext cx="2795954" cy="3893277"/>
          </a:xfrm>
          <a:prstGeom prst="rect">
            <a:avLst/>
          </a:prstGeom>
          <a:ln>
            <a:noFill/>
          </a:ln>
          <a:effectLst>
            <a:outerShdw blurRad="292100" dist="139700" dir="2700000" algn="tl" rotWithShape="0">
              <a:srgbClr val="333333">
                <a:alpha val="65000"/>
              </a:srgbClr>
            </a:outerShdw>
          </a:effectLst>
        </p:spPr>
      </p:pic>
      <p:pic>
        <p:nvPicPr>
          <p:cNvPr id="2052" name="Picture 4" descr="https://www.ehu.eus/documents/4736101/5737756/CBL-Logo.jpg/7baa5e16-6a1b-deed-01c1-b4c2af9ac62a?t=155896579329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1168" y="2661470"/>
            <a:ext cx="2399369" cy="1669125"/>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descr="Resultado de imagen de AKADEME"/>
          <p:cNvSpPr>
            <a:spLocks noChangeAspect="1" noChangeArrowheads="1"/>
          </p:cNvSpPr>
          <p:nvPr/>
        </p:nvSpPr>
        <p:spPr bwMode="auto">
          <a:xfrm>
            <a:off x="307975" y="114438"/>
            <a:ext cx="198299" cy="19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6" name="Picture 8" descr="Resultado de imagen de AKADE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5592" y="2758238"/>
            <a:ext cx="2407892" cy="1680509"/>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2" descr="Resultado de imagen de GAZTENPAT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 name="AutoShape 14" descr="Resultado de imagen de GAZTENPAT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 name="AutoShape 18" descr="Resultado de imagen de GAZTENPAT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5" name="Imagen 14"/>
          <p:cNvPicPr>
            <a:picLocks noChangeAspect="1"/>
          </p:cNvPicPr>
          <p:nvPr/>
        </p:nvPicPr>
        <p:blipFill>
          <a:blip r:embed="rId6"/>
          <a:stretch>
            <a:fillRect/>
          </a:stretch>
        </p:blipFill>
        <p:spPr>
          <a:xfrm>
            <a:off x="3500537" y="5280262"/>
            <a:ext cx="2856534" cy="865280"/>
          </a:xfrm>
          <a:prstGeom prst="rect">
            <a:avLst/>
          </a:prstGeom>
        </p:spPr>
      </p:pic>
      <p:pic>
        <p:nvPicPr>
          <p:cNvPr id="16" name="Picture 4" descr="Resultado de imagen de INCLUSION EH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2615" y="4738444"/>
            <a:ext cx="1365834" cy="19123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Resultado de imagen de eh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20"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422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BBB759F-FEA5-4646-8785-994C2FBD5932}" type="slidenum">
              <a:rPr lang="en-GB" smtClean="0"/>
              <a:t>6</a:t>
            </a:fld>
            <a:endParaRPr lang="en-GB" dirty="0"/>
          </a:p>
        </p:txBody>
      </p:sp>
      <p:sp>
        <p:nvSpPr>
          <p:cNvPr id="3" name="AutoShape 2" descr="Resultado de imagen de campus eh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2" name="Picture 4" descr="https://www.ehu.eus/documents/4736101/5737756/CBL-Logo.jpg/7baa5e16-6a1b-deed-01c1-b4c2af9ac62a?t=1558965793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8602" y="261932"/>
            <a:ext cx="2705030" cy="1881759"/>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descr="Resultado de imagen de AKADEME"/>
          <p:cNvSpPr>
            <a:spLocks noChangeAspect="1" noChangeArrowheads="1"/>
          </p:cNvSpPr>
          <p:nvPr/>
        </p:nvSpPr>
        <p:spPr bwMode="auto">
          <a:xfrm>
            <a:off x="307975" y="114438"/>
            <a:ext cx="198299" cy="19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12" descr="Resultado de imagen de GAZTENPAT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 name="AutoShape 14" descr="Resultado de imagen de GAZTENPAT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 name="AutoShape 18" descr="Resultado de imagen de GAZTENPAT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8" name="Picture 2" descr="Resultado de imagen de eh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20"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4128966" y="543239"/>
            <a:ext cx="6766559" cy="2462213"/>
          </a:xfrm>
          <a:prstGeom prst="rect">
            <a:avLst/>
          </a:prstGeom>
        </p:spPr>
        <p:txBody>
          <a:bodyPr wrap="square">
            <a:spAutoFit/>
          </a:bodyPr>
          <a:lstStyle/>
          <a:p>
            <a:r>
              <a:rPr lang="es-ES" sz="2200" dirty="0" smtClean="0">
                <a:solidFill>
                  <a:srgbClr val="000000"/>
                </a:solidFill>
                <a:latin typeface="EHUSans" panose="02000503050000020004" pitchFamily="50"/>
              </a:rPr>
              <a:t>Iniciativa </a:t>
            </a:r>
            <a:r>
              <a:rPr lang="es-ES" sz="2200" dirty="0">
                <a:solidFill>
                  <a:srgbClr val="000000"/>
                </a:solidFill>
                <a:latin typeface="EHUSans" panose="02000503050000020004" pitchFamily="50"/>
              </a:rPr>
              <a:t>derivada del Proyecto Erasmus </a:t>
            </a:r>
            <a:r>
              <a:rPr lang="es-ES" sz="2200" b="1" dirty="0" err="1">
                <a:solidFill>
                  <a:srgbClr val="002060"/>
                </a:solidFill>
                <a:latin typeface="EHUSans" panose="02000503050000020004" pitchFamily="50"/>
              </a:rPr>
              <a:t>University</a:t>
            </a:r>
            <a:r>
              <a:rPr lang="es-ES" sz="2200" b="1" dirty="0">
                <a:solidFill>
                  <a:srgbClr val="002060"/>
                </a:solidFill>
                <a:latin typeface="EHUSans" panose="02000503050000020004" pitchFamily="50"/>
              </a:rPr>
              <a:t> </a:t>
            </a:r>
            <a:r>
              <a:rPr lang="es-ES" sz="2200" b="1" dirty="0" err="1">
                <a:solidFill>
                  <a:srgbClr val="002060"/>
                </a:solidFill>
                <a:latin typeface="EHUSans" panose="02000503050000020004" pitchFamily="50"/>
              </a:rPr>
              <a:t>Educators</a:t>
            </a:r>
            <a:r>
              <a:rPr lang="es-ES" sz="2200" b="1" dirty="0">
                <a:solidFill>
                  <a:srgbClr val="002060"/>
                </a:solidFill>
                <a:latin typeface="EHUSans" panose="02000503050000020004" pitchFamily="50"/>
              </a:rPr>
              <a:t> </a:t>
            </a:r>
            <a:r>
              <a:rPr lang="es-ES" sz="2200" b="1" dirty="0" err="1">
                <a:solidFill>
                  <a:srgbClr val="002060"/>
                </a:solidFill>
                <a:latin typeface="EHUSans" panose="02000503050000020004" pitchFamily="50"/>
              </a:rPr>
              <a:t>for</a:t>
            </a:r>
            <a:r>
              <a:rPr lang="es-ES" sz="2200" b="1" dirty="0">
                <a:solidFill>
                  <a:srgbClr val="002060"/>
                </a:solidFill>
                <a:latin typeface="EHUSans" panose="02000503050000020004" pitchFamily="50"/>
              </a:rPr>
              <a:t> </a:t>
            </a:r>
            <a:r>
              <a:rPr lang="es-ES" sz="2200" b="1" dirty="0" err="1">
                <a:solidFill>
                  <a:srgbClr val="002060"/>
                </a:solidFill>
                <a:latin typeface="EHUSans" panose="02000503050000020004" pitchFamily="50"/>
              </a:rPr>
              <a:t>Sustainable</a:t>
            </a:r>
            <a:r>
              <a:rPr lang="es-ES" sz="2200" b="1" dirty="0">
                <a:solidFill>
                  <a:srgbClr val="002060"/>
                </a:solidFill>
                <a:latin typeface="EHUSans" panose="02000503050000020004" pitchFamily="50"/>
              </a:rPr>
              <a:t> </a:t>
            </a:r>
            <a:r>
              <a:rPr lang="es-ES" sz="2200" b="1" dirty="0" err="1">
                <a:solidFill>
                  <a:srgbClr val="002060"/>
                </a:solidFill>
                <a:latin typeface="EHUSans" panose="02000503050000020004" pitchFamily="50"/>
              </a:rPr>
              <a:t>Development</a:t>
            </a:r>
            <a:r>
              <a:rPr lang="es-ES" sz="2200" b="1" dirty="0">
                <a:solidFill>
                  <a:srgbClr val="002060"/>
                </a:solidFill>
                <a:latin typeface="EHUSans" panose="02000503050000020004" pitchFamily="50"/>
              </a:rPr>
              <a:t> </a:t>
            </a:r>
            <a:r>
              <a:rPr lang="es-ES" sz="2200" dirty="0">
                <a:solidFill>
                  <a:srgbClr val="000000"/>
                </a:solidFill>
                <a:latin typeface="EHUSans" panose="02000503050000020004" pitchFamily="50"/>
              </a:rPr>
              <a:t>en el que participó la </a:t>
            </a:r>
            <a:r>
              <a:rPr lang="es-ES" sz="2200" dirty="0" smtClean="0">
                <a:solidFill>
                  <a:srgbClr val="000000"/>
                </a:solidFill>
                <a:latin typeface="EHUSans" panose="02000503050000020004" pitchFamily="50"/>
              </a:rPr>
              <a:t>UPV/EHU </a:t>
            </a:r>
            <a:r>
              <a:rPr lang="es-ES" sz="2200" dirty="0">
                <a:solidFill>
                  <a:srgbClr val="000000"/>
                </a:solidFill>
                <a:latin typeface="EHUSans" panose="02000503050000020004" pitchFamily="50"/>
              </a:rPr>
              <a:t>entre 2013-2016. Pretende desencadenar un proceso colaborativo entre </a:t>
            </a:r>
            <a:r>
              <a:rPr lang="es-ES" sz="2200" dirty="0" smtClean="0">
                <a:solidFill>
                  <a:srgbClr val="000000"/>
                </a:solidFill>
                <a:latin typeface="EHUSans" panose="02000503050000020004" pitchFamily="50"/>
              </a:rPr>
              <a:t>PDI, PAS </a:t>
            </a:r>
            <a:r>
              <a:rPr lang="es-ES" sz="2200" dirty="0">
                <a:solidFill>
                  <a:srgbClr val="000000"/>
                </a:solidFill>
                <a:latin typeface="EHUSans" panose="02000503050000020004" pitchFamily="50"/>
              </a:rPr>
              <a:t>y estudiantes (enfoque </a:t>
            </a:r>
            <a:r>
              <a:rPr lang="es-ES" sz="2200" dirty="0" err="1">
                <a:solidFill>
                  <a:srgbClr val="000000"/>
                </a:solidFill>
                <a:latin typeface="EHUSans" panose="02000503050000020004" pitchFamily="50"/>
              </a:rPr>
              <a:t>transdisciplinar</a:t>
            </a:r>
            <a:r>
              <a:rPr lang="es-ES" sz="2200" dirty="0">
                <a:solidFill>
                  <a:srgbClr val="000000"/>
                </a:solidFill>
                <a:latin typeface="EHUSans" panose="02000503050000020004" pitchFamily="50"/>
              </a:rPr>
              <a:t>) </a:t>
            </a:r>
            <a:r>
              <a:rPr lang="es-ES" sz="2200" dirty="0" smtClean="0">
                <a:solidFill>
                  <a:srgbClr val="000000"/>
                </a:solidFill>
                <a:latin typeface="EHUSans" panose="02000503050000020004" pitchFamily="50"/>
              </a:rPr>
              <a:t>para responder </a:t>
            </a:r>
            <a:r>
              <a:rPr lang="es-ES" sz="2200" dirty="0">
                <a:solidFill>
                  <a:srgbClr val="000000"/>
                </a:solidFill>
                <a:latin typeface="EHUSans" panose="02000503050000020004" pitchFamily="50"/>
              </a:rPr>
              <a:t>a retos de sostenibilidad </a:t>
            </a:r>
            <a:r>
              <a:rPr lang="es-ES" sz="2200" dirty="0" smtClean="0">
                <a:solidFill>
                  <a:srgbClr val="000000"/>
                </a:solidFill>
                <a:latin typeface="EHUSans" panose="02000503050000020004" pitchFamily="50"/>
              </a:rPr>
              <a:t>de la universidad. </a:t>
            </a:r>
            <a:endParaRPr lang="es-ES" sz="2200" dirty="0">
              <a:latin typeface="EHUSans" panose="02000503050000020004" pitchFamily="50"/>
            </a:endParaRPr>
          </a:p>
        </p:txBody>
      </p:sp>
      <p:pic>
        <p:nvPicPr>
          <p:cNvPr id="6" name="Imagen 5"/>
          <p:cNvPicPr>
            <a:picLocks noChangeAspect="1"/>
          </p:cNvPicPr>
          <p:nvPr/>
        </p:nvPicPr>
        <p:blipFill>
          <a:blip r:embed="rId7"/>
          <a:stretch>
            <a:fillRect/>
          </a:stretch>
        </p:blipFill>
        <p:spPr>
          <a:xfrm>
            <a:off x="9514376" y="3215619"/>
            <a:ext cx="2299101" cy="1843004"/>
          </a:xfrm>
          <a:prstGeom prst="rect">
            <a:avLst/>
          </a:prstGeom>
        </p:spPr>
      </p:pic>
      <p:pic>
        <p:nvPicPr>
          <p:cNvPr id="13" name="Imagen 12"/>
          <p:cNvPicPr>
            <a:picLocks noChangeAspect="1"/>
          </p:cNvPicPr>
          <p:nvPr/>
        </p:nvPicPr>
        <p:blipFill>
          <a:blip r:embed="rId8"/>
          <a:stretch>
            <a:fillRect/>
          </a:stretch>
        </p:blipFill>
        <p:spPr>
          <a:xfrm>
            <a:off x="7048915" y="3270559"/>
            <a:ext cx="2333625" cy="1809750"/>
          </a:xfrm>
          <a:prstGeom prst="rect">
            <a:avLst/>
          </a:prstGeom>
        </p:spPr>
      </p:pic>
      <p:pic>
        <p:nvPicPr>
          <p:cNvPr id="17" name="Imagen 16"/>
          <p:cNvPicPr>
            <a:picLocks noChangeAspect="1"/>
          </p:cNvPicPr>
          <p:nvPr/>
        </p:nvPicPr>
        <p:blipFill>
          <a:blip r:embed="rId9"/>
          <a:stretch>
            <a:fillRect/>
          </a:stretch>
        </p:blipFill>
        <p:spPr>
          <a:xfrm>
            <a:off x="4314842" y="3270559"/>
            <a:ext cx="2390775" cy="2381250"/>
          </a:xfrm>
          <a:prstGeom prst="rect">
            <a:avLst/>
          </a:prstGeom>
        </p:spPr>
      </p:pic>
      <p:pic>
        <p:nvPicPr>
          <p:cNvPr id="21" name="Imagen 20"/>
          <p:cNvPicPr>
            <a:picLocks noChangeAspect="1"/>
          </p:cNvPicPr>
          <p:nvPr/>
        </p:nvPicPr>
        <p:blipFill>
          <a:blip r:embed="rId10"/>
          <a:stretch>
            <a:fillRect/>
          </a:stretch>
        </p:blipFill>
        <p:spPr>
          <a:xfrm>
            <a:off x="745228" y="3237824"/>
            <a:ext cx="3168404" cy="2354387"/>
          </a:xfrm>
          <a:prstGeom prst="rect">
            <a:avLst/>
          </a:prstGeom>
        </p:spPr>
      </p:pic>
      <p:pic>
        <p:nvPicPr>
          <p:cNvPr id="22" name="Imagen 21"/>
          <p:cNvPicPr>
            <a:picLocks noChangeAspect="1"/>
          </p:cNvPicPr>
          <p:nvPr/>
        </p:nvPicPr>
        <p:blipFill>
          <a:blip r:embed="rId11"/>
          <a:stretch>
            <a:fillRect/>
          </a:stretch>
        </p:blipFill>
        <p:spPr>
          <a:xfrm>
            <a:off x="7029864" y="5062021"/>
            <a:ext cx="2371725" cy="1771650"/>
          </a:xfrm>
          <a:prstGeom prst="rect">
            <a:avLst/>
          </a:prstGeom>
        </p:spPr>
      </p:pic>
      <p:pic>
        <p:nvPicPr>
          <p:cNvPr id="23" name="Imagen 22"/>
          <p:cNvPicPr>
            <a:picLocks noChangeAspect="1"/>
          </p:cNvPicPr>
          <p:nvPr/>
        </p:nvPicPr>
        <p:blipFill>
          <a:blip r:embed="rId12"/>
          <a:stretch>
            <a:fillRect/>
          </a:stretch>
        </p:blipFill>
        <p:spPr>
          <a:xfrm>
            <a:off x="9514376" y="5058623"/>
            <a:ext cx="2371725" cy="1724025"/>
          </a:xfrm>
          <a:prstGeom prst="rect">
            <a:avLst/>
          </a:prstGeom>
        </p:spPr>
      </p:pic>
      <p:pic>
        <p:nvPicPr>
          <p:cNvPr id="24" name="Imagen 23"/>
          <p:cNvPicPr>
            <a:picLocks noChangeAspect="1"/>
          </p:cNvPicPr>
          <p:nvPr/>
        </p:nvPicPr>
        <p:blipFill>
          <a:blip r:embed="rId13"/>
          <a:stretch>
            <a:fillRect/>
          </a:stretch>
        </p:blipFill>
        <p:spPr>
          <a:xfrm>
            <a:off x="4689372" y="5651809"/>
            <a:ext cx="1591454" cy="1069666"/>
          </a:xfrm>
          <a:prstGeom prst="rect">
            <a:avLst/>
          </a:prstGeom>
        </p:spPr>
      </p:pic>
    </p:spTree>
    <p:extLst>
      <p:ext uri="{BB962C8B-B14F-4D97-AF65-F5344CB8AC3E}">
        <p14:creationId xmlns:p14="http://schemas.microsoft.com/office/powerpoint/2010/main" val="859199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BBB759F-FEA5-4646-8785-994C2FBD5932}" type="slidenum">
              <a:rPr lang="en-GB" smtClean="0"/>
              <a:t>7</a:t>
            </a:fld>
            <a:endParaRPr lang="en-GB" dirty="0"/>
          </a:p>
        </p:txBody>
      </p:sp>
      <p:sp>
        <p:nvSpPr>
          <p:cNvPr id="3" name="AutoShape 2" descr="Resultado de imagen de campus eh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76" name="Picture 4" descr="Resultado de imagen de garapen iraunkorrerako helburuak"/>
          <p:cNvPicPr>
            <a:picLocks noChangeAspect="1" noChangeArrowheads="1"/>
          </p:cNvPicPr>
          <p:nvPr/>
        </p:nvPicPr>
        <p:blipFill rotWithShape="1">
          <a:blip r:embed="rId3">
            <a:extLst>
              <a:ext uri="{28A0092B-C50C-407E-A947-70E740481C1C}">
                <a14:useLocalDpi xmlns:a14="http://schemas.microsoft.com/office/drawing/2010/main" val="0"/>
              </a:ext>
            </a:extLst>
          </a:blip>
          <a:srcRect t="11041"/>
          <a:stretch/>
        </p:blipFill>
        <p:spPr bwMode="auto">
          <a:xfrm>
            <a:off x="720180" y="1282989"/>
            <a:ext cx="10170276" cy="5072468"/>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a:xfrm>
            <a:off x="155576" y="296619"/>
            <a:ext cx="10934054"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smtClean="0">
                <a:latin typeface="EHUSans" panose="02000503050000020004" pitchFamily="50"/>
              </a:rPr>
              <a:t>¿En qué ODS estamos impactando y/o podemos impactar directamente?</a:t>
            </a:r>
            <a:endParaRPr lang="es-ES" sz="3200" dirty="0">
              <a:latin typeface="EHUSans" panose="02000503050000020004" pitchFamily="5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8594" y="4852655"/>
            <a:ext cx="1447212" cy="14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ipse 5"/>
          <p:cNvSpPr/>
          <p:nvPr/>
        </p:nvSpPr>
        <p:spPr>
          <a:xfrm>
            <a:off x="3976518" y="1318847"/>
            <a:ext cx="1828800" cy="1740876"/>
          </a:xfrm>
          <a:prstGeom prst="ellipse">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p:cNvSpPr/>
          <p:nvPr/>
        </p:nvSpPr>
        <p:spPr>
          <a:xfrm>
            <a:off x="5653974" y="1310055"/>
            <a:ext cx="1828800" cy="1740876"/>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p:cNvSpPr/>
          <p:nvPr/>
        </p:nvSpPr>
        <p:spPr>
          <a:xfrm>
            <a:off x="7357287" y="1310055"/>
            <a:ext cx="1828800" cy="1740876"/>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Elipse 11"/>
          <p:cNvSpPr/>
          <p:nvPr/>
        </p:nvSpPr>
        <p:spPr>
          <a:xfrm>
            <a:off x="669821" y="2967058"/>
            <a:ext cx="1828800" cy="1740876"/>
          </a:xfrm>
          <a:prstGeom prst="ellipse">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p:cNvSpPr/>
          <p:nvPr/>
        </p:nvSpPr>
        <p:spPr>
          <a:xfrm>
            <a:off x="2407901" y="2967058"/>
            <a:ext cx="1828800" cy="1740876"/>
          </a:xfrm>
          <a:prstGeom prst="ellipse">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p:cNvSpPr/>
          <p:nvPr/>
        </p:nvSpPr>
        <p:spPr>
          <a:xfrm>
            <a:off x="4058966" y="2916972"/>
            <a:ext cx="1828800" cy="1740876"/>
          </a:xfrm>
          <a:prstGeom prst="ellipse">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p:cNvSpPr/>
          <p:nvPr/>
        </p:nvSpPr>
        <p:spPr>
          <a:xfrm>
            <a:off x="5734778" y="2942015"/>
            <a:ext cx="1828800" cy="1740876"/>
          </a:xfrm>
          <a:prstGeom prst="ellipse">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p:cNvSpPr/>
          <p:nvPr/>
        </p:nvSpPr>
        <p:spPr>
          <a:xfrm>
            <a:off x="7317413" y="2908180"/>
            <a:ext cx="1828800" cy="1740876"/>
          </a:xfrm>
          <a:prstGeom prst="ellipse">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p:cNvSpPr/>
          <p:nvPr/>
        </p:nvSpPr>
        <p:spPr>
          <a:xfrm>
            <a:off x="9060600" y="2925098"/>
            <a:ext cx="1828800" cy="1740876"/>
          </a:xfrm>
          <a:prstGeom prst="ellipse">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p:cNvSpPr/>
          <p:nvPr/>
        </p:nvSpPr>
        <p:spPr>
          <a:xfrm>
            <a:off x="736603" y="4565183"/>
            <a:ext cx="1828800" cy="1740876"/>
          </a:xfrm>
          <a:prstGeom prst="ellipse">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p:cNvSpPr/>
          <p:nvPr/>
        </p:nvSpPr>
        <p:spPr>
          <a:xfrm>
            <a:off x="5663461" y="4657848"/>
            <a:ext cx="1828800" cy="1740876"/>
          </a:xfrm>
          <a:prstGeom prst="ellipse">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p:cNvSpPr/>
          <p:nvPr/>
        </p:nvSpPr>
        <p:spPr>
          <a:xfrm>
            <a:off x="7351182" y="4599150"/>
            <a:ext cx="1828800" cy="1740876"/>
          </a:xfrm>
          <a:prstGeom prst="ellipse">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Elipse 20"/>
          <p:cNvSpPr/>
          <p:nvPr/>
        </p:nvSpPr>
        <p:spPr>
          <a:xfrm>
            <a:off x="9038903" y="4618531"/>
            <a:ext cx="1828800" cy="1740876"/>
          </a:xfrm>
          <a:prstGeom prst="ellipse">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3" name="Picture 2" descr="Resultado de imagen de eh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25"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92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BBB759F-FEA5-4646-8785-994C2FBD5932}" type="slidenum">
              <a:rPr lang="en-GB" smtClean="0"/>
              <a:t>8</a:t>
            </a:fld>
            <a:endParaRPr lang="en-GB"/>
          </a:p>
        </p:txBody>
      </p:sp>
      <p:sp>
        <p:nvSpPr>
          <p:cNvPr id="3" name="Título 1"/>
          <p:cNvSpPr txBox="1">
            <a:spLocks/>
          </p:cNvSpPr>
          <p:nvPr/>
        </p:nvSpPr>
        <p:spPr>
          <a:xfrm>
            <a:off x="538843" y="0"/>
            <a:ext cx="977537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EN" sz="8100" b="1" dirty="0" smtClean="0">
                <a:solidFill>
                  <a:srgbClr val="F56329"/>
                </a:solidFill>
                <a:latin typeface="EHUSans" panose="02000503050000020004" pitchFamily="50"/>
                <a:sym typeface="Wingdings" panose="05000000000000000000" pitchFamily="2" charset="2"/>
              </a:rPr>
              <a:t></a:t>
            </a:r>
            <a:r>
              <a:rPr lang="es-ES" sz="8800" b="1" dirty="0" smtClean="0">
                <a:solidFill>
                  <a:srgbClr val="F56329"/>
                </a:solidFill>
                <a:latin typeface="EHUSans" panose="02000503050000020004" pitchFamily="50"/>
                <a:sym typeface="Wingdings" panose="05000000000000000000" pitchFamily="2" charset="2"/>
              </a:rPr>
              <a:t> </a:t>
            </a:r>
            <a:r>
              <a:rPr lang="es-ES" sz="8800" dirty="0" smtClean="0">
                <a:solidFill>
                  <a:srgbClr val="F56329"/>
                </a:solidFill>
                <a:latin typeface="EHUSans" panose="02000503050000020004" pitchFamily="50"/>
              </a:rPr>
              <a:t>t</a:t>
            </a:r>
            <a:r>
              <a:rPr lang="es-ES" sz="4000" b="1" dirty="0" smtClean="0">
                <a:solidFill>
                  <a:srgbClr val="F56329"/>
                </a:solidFill>
                <a:latin typeface="EHUSans" panose="02000503050000020004" pitchFamily="50"/>
              </a:rPr>
              <a:t>ransversalizar</a:t>
            </a:r>
            <a:endParaRPr lang="es-ES" sz="4000" b="1" dirty="0">
              <a:solidFill>
                <a:srgbClr val="F56329"/>
              </a:solidFill>
              <a:latin typeface="EHUSans" panose="02000503050000020004" pitchFamily="50"/>
            </a:endParaRPr>
          </a:p>
        </p:txBody>
      </p:sp>
      <p:pic>
        <p:nvPicPr>
          <p:cNvPr id="6" name="Picture 2" descr="Resultado de imagen de e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8"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KD Aprendizaje Cooperativo y Dinámico - Servicio de Asesoramiento  Educativo (SAE-HELAZ) - UPV/EH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5770" y="2139696"/>
            <a:ext cx="3586765" cy="273391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985156" y="5175504"/>
            <a:ext cx="3987992" cy="646331"/>
          </a:xfrm>
          <a:prstGeom prst="rect">
            <a:avLst/>
          </a:prstGeom>
        </p:spPr>
        <p:txBody>
          <a:bodyPr wrap="square">
            <a:spAutoFit/>
          </a:bodyPr>
          <a:lstStyle/>
          <a:p>
            <a:pPr algn="ctr"/>
            <a:r>
              <a:rPr lang="es-ES" b="1" dirty="0">
                <a:solidFill>
                  <a:srgbClr val="555555"/>
                </a:solidFill>
                <a:latin typeface="ehuSans" panose="02000503050000020004" pitchFamily="50"/>
              </a:rPr>
              <a:t>IKD Aprendizaje Cooperativo y </a:t>
            </a:r>
            <a:r>
              <a:rPr lang="es-ES" b="1" dirty="0" smtClean="0">
                <a:solidFill>
                  <a:srgbClr val="555555"/>
                </a:solidFill>
                <a:latin typeface="ehuSans" panose="02000503050000020004" pitchFamily="50"/>
              </a:rPr>
              <a:t>Dinámico</a:t>
            </a:r>
            <a:r>
              <a:rPr lang="es-ES" b="1" dirty="0">
                <a:solidFill>
                  <a:srgbClr val="555555"/>
                </a:solidFill>
                <a:latin typeface="ehuSans" panose="02000503050000020004" pitchFamily="50"/>
              </a:rPr>
              <a:t> </a:t>
            </a:r>
            <a:r>
              <a:rPr lang="es-ES" b="1" dirty="0" smtClean="0">
                <a:solidFill>
                  <a:srgbClr val="555555"/>
                </a:solidFill>
                <a:latin typeface="ehuSans" panose="02000503050000020004" pitchFamily="50"/>
              </a:rPr>
              <a:t>(2010)</a:t>
            </a:r>
            <a:endParaRPr lang="es-ES" b="1" i="0" dirty="0">
              <a:solidFill>
                <a:srgbClr val="555555"/>
              </a:solidFill>
              <a:effectLst/>
              <a:latin typeface="ehuSans" panose="02000503050000020004" pitchFamily="50"/>
            </a:endParaRPr>
          </a:p>
        </p:txBody>
      </p:sp>
      <p:pic>
        <p:nvPicPr>
          <p:cNvPr id="5" name="Imagen 4"/>
          <p:cNvPicPr>
            <a:picLocks noChangeAspect="1"/>
          </p:cNvPicPr>
          <p:nvPr/>
        </p:nvPicPr>
        <p:blipFill rotWithShape="1">
          <a:blip r:embed="rId7"/>
          <a:srcRect r="50108"/>
          <a:stretch/>
        </p:blipFill>
        <p:spPr>
          <a:xfrm>
            <a:off x="9021908" y="2739889"/>
            <a:ext cx="2803779" cy="1533525"/>
          </a:xfrm>
          <a:prstGeom prst="rect">
            <a:avLst/>
          </a:prstGeom>
          <a:solidFill>
            <a:srgbClr val="FFFFFF">
              <a:shade val="85000"/>
            </a:srgbClr>
          </a:solidFill>
          <a:ln w="88900" cap="sq">
            <a:solidFill>
              <a:schemeClr val="bg1">
                <a:lumMod val="6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p:cNvPicPr>
            <a:picLocks noChangeAspect="1"/>
          </p:cNvPicPr>
          <p:nvPr/>
        </p:nvPicPr>
        <p:blipFill>
          <a:blip r:embed="rId8"/>
          <a:stretch>
            <a:fillRect/>
          </a:stretch>
        </p:blipFill>
        <p:spPr>
          <a:xfrm>
            <a:off x="5320834" y="1611045"/>
            <a:ext cx="3152775" cy="4457700"/>
          </a:xfrm>
          <a:prstGeom prst="rect">
            <a:avLst/>
          </a:prstGeom>
        </p:spPr>
      </p:pic>
    </p:spTree>
    <p:extLst>
      <p:ext uri="{BB962C8B-B14F-4D97-AF65-F5344CB8AC3E}">
        <p14:creationId xmlns:p14="http://schemas.microsoft.com/office/powerpoint/2010/main" val="2944187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528B766-6662-4B17-9AD3-5CDDB1F6FD67}" type="slidenum">
              <a:rPr lang="es-ES" smtClean="0"/>
              <a:t>9</a:t>
            </a:fld>
            <a:endParaRPr lang="es-ES"/>
          </a:p>
        </p:txBody>
      </p:sp>
      <p:grpSp>
        <p:nvGrpSpPr>
          <p:cNvPr id="9" name="Grupo 8"/>
          <p:cNvGrpSpPr/>
          <p:nvPr/>
        </p:nvGrpSpPr>
        <p:grpSpPr>
          <a:xfrm>
            <a:off x="1283682" y="1341844"/>
            <a:ext cx="9601200" cy="5463397"/>
            <a:chOff x="1552295" y="1552865"/>
            <a:chExt cx="8777443" cy="4941308"/>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295" y="1552865"/>
              <a:ext cx="8777443" cy="4941308"/>
            </a:xfrm>
            <a:prstGeom prst="rect">
              <a:avLst/>
            </a:prstGeom>
          </p:spPr>
        </p:pic>
        <p:sp>
          <p:nvSpPr>
            <p:cNvPr id="8" name="Rectángulo 7"/>
            <p:cNvSpPr/>
            <p:nvPr/>
          </p:nvSpPr>
          <p:spPr>
            <a:xfrm>
              <a:off x="1844298" y="3859078"/>
              <a:ext cx="945397" cy="511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latin typeface="EHUSans" panose="02000503050000020004" pitchFamily="50"/>
                </a:rPr>
                <a:t>12 +1</a:t>
              </a:r>
              <a:endParaRPr lang="es-ES" sz="2400" b="1" dirty="0">
                <a:solidFill>
                  <a:schemeClr val="tx1"/>
                </a:solidFill>
                <a:latin typeface="EHUSans" panose="02000503050000020004" pitchFamily="50"/>
              </a:endParaRPr>
            </a:p>
          </p:txBody>
        </p:sp>
      </p:grpSp>
      <p:sp>
        <p:nvSpPr>
          <p:cNvPr id="11" name="Título 1"/>
          <p:cNvSpPr txBox="1">
            <a:spLocks/>
          </p:cNvSpPr>
          <p:nvPr/>
        </p:nvSpPr>
        <p:spPr>
          <a:xfrm>
            <a:off x="307975" y="591160"/>
            <a:ext cx="10576907"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400" b="1" dirty="0" smtClean="0">
                <a:latin typeface="EHUSans" panose="02000503050000020004" pitchFamily="50"/>
              </a:rPr>
              <a:t>Lógica interconectada de la </a:t>
            </a:r>
            <a:r>
              <a:rPr lang="es-ES" sz="3400" b="1" dirty="0" err="1" smtClean="0">
                <a:latin typeface="EHUSans" panose="02000503050000020004" pitchFamily="50"/>
              </a:rPr>
              <a:t>EHUagenda</a:t>
            </a:r>
            <a:r>
              <a:rPr lang="es-ES" sz="3400" b="1" dirty="0" smtClean="0">
                <a:latin typeface="EHUSans" panose="02000503050000020004" pitchFamily="50"/>
              </a:rPr>
              <a:t> 2030</a:t>
            </a:r>
            <a:endParaRPr lang="es-ES" sz="3400" b="1" dirty="0">
              <a:latin typeface="EHUSans" panose="02000503050000020004" pitchFamily="50"/>
            </a:endParaRPr>
          </a:p>
        </p:txBody>
      </p:sp>
      <p:pic>
        <p:nvPicPr>
          <p:cNvPr id="12" name="Picture 2" descr="Resultado de imagen de eh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9629" y="598156"/>
            <a:ext cx="945846" cy="4075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La marca">
            <a:extLst>
              <a:ext uri="{FF2B5EF4-FFF2-40B4-BE49-F238E27FC236}">
                <a16:creationId xmlns:a16="http://schemas.microsoft.com/office/drawing/2014/main" id="{2114F2BC-CDC6-CFB7-AEE4-7646662D4B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5525" y="154703"/>
            <a:ext cx="1295120" cy="388536"/>
          </a:xfrm>
          <a:prstGeom prst="rect">
            <a:avLst/>
          </a:prstGeom>
          <a:noFill/>
          <a:extLst>
            <a:ext uri="{909E8E84-426E-40DD-AFC4-6F175D3DCCD1}">
              <a14:hiddenFill xmlns:a14="http://schemas.microsoft.com/office/drawing/2010/main">
                <a:solidFill>
                  <a:srgbClr val="FFFFFF"/>
                </a:solidFill>
              </a14:hiddenFill>
            </a:ext>
          </a:extLst>
        </p:spPr>
      </p:pic>
      <p:pic>
        <p:nvPicPr>
          <p:cNvPr id="14" name="4 Imagen" descr="LOGO Observatorio Residuos completo.jpg">
            <a:extLst>
              <a:ext uri="{FF2B5EF4-FFF2-40B4-BE49-F238E27FC236}">
                <a16:creationId xmlns:a16="http://schemas.microsoft.com/office/drawing/2014/main" id="{71A96304-56A1-3984-F515-2AE4EF4C0C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61613" y="1153057"/>
            <a:ext cx="1214506" cy="4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176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2770</TotalTime>
  <Words>2465</Words>
  <Application>Microsoft Office PowerPoint</Application>
  <PresentationFormat>Panorámica</PresentationFormat>
  <Paragraphs>225</Paragraphs>
  <Slides>29</Slides>
  <Notes>28</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29</vt:i4>
      </vt:variant>
    </vt:vector>
  </HeadingPairs>
  <TitlesOfParts>
    <vt:vector size="39" baseType="lpstr">
      <vt:lpstr>MS PGothic</vt:lpstr>
      <vt:lpstr>Arial</vt:lpstr>
      <vt:lpstr>Calibri</vt:lpstr>
      <vt:lpstr>Calibri Light</vt:lpstr>
      <vt:lpstr>ehuSans</vt:lpstr>
      <vt:lpstr>ehuSans</vt:lpstr>
      <vt:lpstr>Roboto</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Modelo de enseñanza aprendizaje: IKD i3</vt:lpstr>
      <vt:lpstr>Planes sectoriales de la EHUagenda 2030</vt:lpstr>
      <vt:lpstr>Presentación de PowerPoint</vt:lpstr>
      <vt:lpstr>EHUagenda 2030 por el desarrollo sostenible </vt:lpstr>
      <vt:lpstr>Presentación de PowerPoint</vt:lpstr>
      <vt:lpstr>Presentación de PowerPoint</vt:lpstr>
      <vt:lpstr>Seguimiento de la EHUagenda 2030: panel de indicadores de desarrollo sostenible</vt:lpstr>
      <vt:lpstr>Panel 58 indicadores de desarrollo sostenible</vt:lpstr>
      <vt:lpstr>Presentación de PowerPoint</vt:lpstr>
      <vt:lpstr>Presentación de PowerPoint</vt:lpstr>
      <vt:lpstr>Campus Planeta </vt:lpstr>
      <vt:lpstr>Alcance del estudio</vt:lpstr>
      <vt:lpstr>Servicios de restauración participantes en el proyecto </vt:lpstr>
      <vt:lpstr>Metodología de cálculo desperdicio alimentario UPV/EHU </vt:lpstr>
      <vt:lpstr>Metodología de cálculo desperdicio alimentario UPV/EHU </vt:lpstr>
      <vt:lpstr>Implantación de buenas prácticas para reducir el desperdicio alimentario de la UPV/EHU </vt:lpstr>
      <vt:lpstr>Resultados del cálculo del desperdicio alimentario de la UPV/EHU (1) </vt:lpstr>
      <vt:lpstr>Resultados del cálculo del desperdicio alimentario de la UPV/EHU (2)</vt:lpstr>
      <vt:lpstr>Buenas prácticas para la mejora continua</vt:lpstr>
      <vt:lpstr>Presentación de PowerPoint</vt:lpstr>
    </vt:vector>
  </TitlesOfParts>
  <Company>Ihobe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Alexander Boto</dc:creator>
  <cp:lastModifiedBy>ESTIBALIZ SAEZ DE CAMARA</cp:lastModifiedBy>
  <cp:revision>204</cp:revision>
  <dcterms:created xsi:type="dcterms:W3CDTF">2018-03-14T14:00:43Z</dcterms:created>
  <dcterms:modified xsi:type="dcterms:W3CDTF">2023-11-23T09:59:02Z</dcterms:modified>
</cp:coreProperties>
</file>